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sldIdLst>
    <p:sldId id="256" r:id="rId2"/>
    <p:sldId id="257" r:id="rId3"/>
    <p:sldId id="258" r:id="rId4"/>
    <p:sldId id="259" r:id="rId5"/>
    <p:sldId id="284" r:id="rId6"/>
    <p:sldId id="271" r:id="rId7"/>
    <p:sldId id="272" r:id="rId8"/>
    <p:sldId id="273" r:id="rId9"/>
    <p:sldId id="274" r:id="rId10"/>
    <p:sldId id="277" r:id="rId11"/>
    <p:sldId id="279" r:id="rId12"/>
    <p:sldId id="278" r:id="rId13"/>
    <p:sldId id="280" r:id="rId14"/>
    <p:sldId id="281" r:id="rId15"/>
    <p:sldId id="282" r:id="rId16"/>
    <p:sldId id="260" r:id="rId17"/>
    <p:sldId id="261" r:id="rId18"/>
    <p:sldId id="270" r:id="rId19"/>
    <p:sldId id="265" r:id="rId20"/>
    <p:sldId id="275" r:id="rId21"/>
    <p:sldId id="285" r:id="rId22"/>
    <p:sldId id="288" r:id="rId23"/>
    <p:sldId id="289" r:id="rId24"/>
    <p:sldId id="286" r:id="rId25"/>
    <p:sldId id="283"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8" d="100"/>
          <a:sy n="68" d="100"/>
        </p:scale>
        <p:origin x="608"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7E34A8-185A-4E0D-9941-6A7D21C0A15D}" type="datetimeFigureOut">
              <a:rPr lang="en-IN" smtClean="0"/>
              <a:t>01-03-2021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664425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7E34A8-185A-4E0D-9941-6A7D21C0A15D}" type="datetimeFigureOut">
              <a:rPr lang="en-IN" smtClean="0"/>
              <a:t>01-03-2021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3490551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7E34A8-185A-4E0D-9941-6A7D21C0A15D}" type="datetimeFigureOut">
              <a:rPr lang="en-IN" smtClean="0"/>
              <a:t>01-03-2021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C619A7F-77D2-4F90-8B3F-4D5A1397DC0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9421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97E34A8-185A-4E0D-9941-6A7D21C0A15D}" type="datetimeFigureOut">
              <a:rPr lang="en-IN" smtClean="0"/>
              <a:t>01-03-2021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2444869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97E34A8-185A-4E0D-9941-6A7D21C0A15D}" type="datetimeFigureOut">
              <a:rPr lang="en-IN" smtClean="0"/>
              <a:t>01-03-2021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C619A7F-77D2-4F90-8B3F-4D5A1397DC0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88512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97E34A8-185A-4E0D-9941-6A7D21C0A15D}" type="datetimeFigureOut">
              <a:rPr lang="en-IN" smtClean="0"/>
              <a:t>01-03-2021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1758007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E34A8-185A-4E0D-9941-6A7D21C0A15D}" type="datetimeFigureOut">
              <a:rPr lang="en-IN" smtClean="0"/>
              <a:t>01-03-2021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3366812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E34A8-185A-4E0D-9941-6A7D21C0A15D}" type="datetimeFigureOut">
              <a:rPr lang="en-IN" smtClean="0"/>
              <a:t>01-03-2021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2269993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E34A8-185A-4E0D-9941-6A7D21C0A15D}" type="datetimeFigureOut">
              <a:rPr lang="en-IN" smtClean="0"/>
              <a:t>01-03-2021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3633022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7E34A8-185A-4E0D-9941-6A7D21C0A15D}" type="datetimeFigureOut">
              <a:rPr lang="en-IN" smtClean="0"/>
              <a:t>01-03-2021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333322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7E34A8-185A-4E0D-9941-6A7D21C0A15D}" type="datetimeFigureOut">
              <a:rPr lang="en-IN" smtClean="0"/>
              <a:t>01-03-2021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4202543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7E34A8-185A-4E0D-9941-6A7D21C0A15D}" type="datetimeFigureOut">
              <a:rPr lang="en-IN" smtClean="0"/>
              <a:t>01-03-2021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867239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7E34A8-185A-4E0D-9941-6A7D21C0A15D}" type="datetimeFigureOut">
              <a:rPr lang="en-IN" smtClean="0"/>
              <a:t>01-03-2021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512515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7E34A8-185A-4E0D-9941-6A7D21C0A15D}" type="datetimeFigureOut">
              <a:rPr lang="en-IN" smtClean="0"/>
              <a:t>01-03-2021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3948495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7E34A8-185A-4E0D-9941-6A7D21C0A15D}" type="datetimeFigureOut">
              <a:rPr lang="en-IN" smtClean="0"/>
              <a:t>01-03-2021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200865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7E34A8-185A-4E0D-9941-6A7D21C0A15D}" type="datetimeFigureOut">
              <a:rPr lang="en-IN" smtClean="0"/>
              <a:t>01-03-2021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C619A7F-77D2-4F90-8B3F-4D5A1397DC0A}" type="slidenum">
              <a:rPr lang="en-IN" smtClean="0"/>
              <a:t>‹#›</a:t>
            </a:fld>
            <a:endParaRPr lang="en-IN"/>
          </a:p>
        </p:txBody>
      </p:sp>
    </p:spTree>
    <p:extLst>
      <p:ext uri="{BB962C8B-B14F-4D97-AF65-F5344CB8AC3E}">
        <p14:creationId xmlns:p14="http://schemas.microsoft.com/office/powerpoint/2010/main" val="3327389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97E34A8-185A-4E0D-9941-6A7D21C0A15D}" type="datetimeFigureOut">
              <a:rPr lang="en-IN" smtClean="0"/>
              <a:t>01-03-2021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C619A7F-77D2-4F90-8B3F-4D5A1397DC0A}" type="slidenum">
              <a:rPr lang="en-IN" smtClean="0"/>
              <a:t>‹#›</a:t>
            </a:fld>
            <a:endParaRPr lang="en-IN"/>
          </a:p>
        </p:txBody>
      </p:sp>
    </p:spTree>
    <p:extLst>
      <p:ext uri="{BB962C8B-B14F-4D97-AF65-F5344CB8AC3E}">
        <p14:creationId xmlns:p14="http://schemas.microsoft.com/office/powerpoint/2010/main" val="200564353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190D-F02B-4F2D-9CC1-FC67CA998708}"/>
              </a:ext>
            </a:extLst>
          </p:cNvPr>
          <p:cNvSpPr>
            <a:spLocks noGrp="1"/>
          </p:cNvSpPr>
          <p:nvPr>
            <p:ph type="ctrTitle"/>
          </p:nvPr>
        </p:nvSpPr>
        <p:spPr>
          <a:xfrm>
            <a:off x="1154955" y="627315"/>
            <a:ext cx="8825658" cy="2677648"/>
          </a:xfrm>
        </p:spPr>
        <p:txBody>
          <a:bodyPr>
            <a:normAutofit/>
          </a:bodyPr>
          <a:lstStyle/>
          <a:p>
            <a:pPr algn="ctr"/>
            <a:r>
              <a:rPr lang="en-IN" b="1" dirty="0">
                <a:latin typeface="Arial" panose="020B0604020202020204" pitchFamily="34" charset="0"/>
                <a:cs typeface="Arial" panose="020B0604020202020204" pitchFamily="34" charset="0"/>
              </a:rPr>
              <a:t>IMAGE CAPTIONING</a:t>
            </a:r>
            <a:endParaRPr lang="en-IN" dirty="0"/>
          </a:p>
        </p:txBody>
      </p:sp>
      <p:sp>
        <p:nvSpPr>
          <p:cNvPr id="3" name="Subtitle 2">
            <a:extLst>
              <a:ext uri="{FF2B5EF4-FFF2-40B4-BE49-F238E27FC236}">
                <a16:creationId xmlns:a16="http://schemas.microsoft.com/office/drawing/2014/main" id="{483A47FC-50D5-4270-915B-37631DF8B195}"/>
              </a:ext>
            </a:extLst>
          </p:cNvPr>
          <p:cNvSpPr>
            <a:spLocks noGrp="1"/>
          </p:cNvSpPr>
          <p:nvPr>
            <p:ph type="subTitle" idx="1"/>
          </p:nvPr>
        </p:nvSpPr>
        <p:spPr>
          <a:xfrm>
            <a:off x="1215915" y="3648660"/>
            <a:ext cx="8825658" cy="2470052"/>
          </a:xfrm>
        </p:spPr>
        <p:txBody>
          <a:bodyPr>
            <a:normAutofit/>
          </a:bodyPr>
          <a:lstStyle/>
          <a:p>
            <a:pPr algn="ctr"/>
            <a:r>
              <a:rPr lang="en-IN" b="1" dirty="0"/>
              <a:t>-By Sandipta Subir Khare </a:t>
            </a:r>
          </a:p>
          <a:p>
            <a:pPr algn="ctr"/>
            <a:r>
              <a:rPr lang="en-IN" b="1" dirty="0"/>
              <a:t>Priyanka Biswas</a:t>
            </a:r>
          </a:p>
          <a:p>
            <a:pPr algn="ctr"/>
            <a:r>
              <a:rPr lang="en-IN" b="1" dirty="0"/>
              <a:t>Shinakshi </a:t>
            </a:r>
            <a:r>
              <a:rPr lang="en-IN" b="1" dirty="0" err="1"/>
              <a:t>Sankhayan</a:t>
            </a:r>
            <a:endParaRPr lang="en-IN" b="1" dirty="0"/>
          </a:p>
          <a:p>
            <a:pPr algn="ctr"/>
            <a:r>
              <a:rPr lang="en-IN" b="1" dirty="0" err="1"/>
              <a:t>Gulfairus</a:t>
            </a:r>
            <a:r>
              <a:rPr lang="en-IN" b="1" dirty="0"/>
              <a:t> </a:t>
            </a:r>
            <a:r>
              <a:rPr lang="en-IN" b="1" dirty="0" err="1"/>
              <a:t>Kairedenova</a:t>
            </a:r>
            <a:endParaRPr lang="en-IN" b="1" dirty="0"/>
          </a:p>
          <a:p>
            <a:endParaRPr lang="en-IN" dirty="0"/>
          </a:p>
        </p:txBody>
      </p:sp>
      <p:pic>
        <p:nvPicPr>
          <p:cNvPr id="4" name="Picture 2">
            <a:extLst>
              <a:ext uri="{FF2B5EF4-FFF2-40B4-BE49-F238E27FC236}">
                <a16:creationId xmlns:a16="http://schemas.microsoft.com/office/drawing/2014/main" id="{752B8F0D-3D5D-4B2D-A676-721EDAB8B3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3983"/>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BF731D6-F5DC-499D-A2BB-61516B0EA36D}"/>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386902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A23B-7440-424B-82CD-4BB7E1245DF7}"/>
              </a:ext>
            </a:extLst>
          </p:cNvPr>
          <p:cNvSpPr>
            <a:spLocks noGrp="1"/>
          </p:cNvSpPr>
          <p:nvPr>
            <p:ph type="title"/>
          </p:nvPr>
        </p:nvSpPr>
        <p:spPr/>
        <p:txBody>
          <a:bodyPr/>
          <a:lstStyle/>
          <a:p>
            <a:r>
              <a:rPr lang="en-IN" b="1" dirty="0"/>
              <a:t>TECHNIQUES FOR IMAGE CAPTIONING</a:t>
            </a:r>
            <a:endParaRPr lang="en-IN" dirty="0"/>
          </a:p>
        </p:txBody>
      </p:sp>
      <p:sp>
        <p:nvSpPr>
          <p:cNvPr id="3" name="Content Placeholder 2">
            <a:extLst>
              <a:ext uri="{FF2B5EF4-FFF2-40B4-BE49-F238E27FC236}">
                <a16:creationId xmlns:a16="http://schemas.microsoft.com/office/drawing/2014/main" id="{B2E7FDA7-761A-4A11-B510-48C16AE475A0}"/>
              </a:ext>
            </a:extLst>
          </p:cNvPr>
          <p:cNvSpPr>
            <a:spLocks noGrp="1"/>
          </p:cNvSpPr>
          <p:nvPr>
            <p:ph idx="1"/>
          </p:nvPr>
        </p:nvSpPr>
        <p:spPr/>
        <p:txBody>
          <a:bodyPr/>
          <a:lstStyle/>
          <a:p>
            <a:pPr marL="0" indent="0">
              <a:buNone/>
            </a:pPr>
            <a:r>
              <a:rPr lang="en-US" sz="1800" dirty="0"/>
              <a:t>The techniques which we may use for the image captioning can be broadly divided into two categories: </a:t>
            </a:r>
          </a:p>
          <a:p>
            <a:pPr>
              <a:buFont typeface="Wingdings" panose="05000000000000000000" pitchFamily="2" charset="2"/>
              <a:buChar char="Ø"/>
            </a:pPr>
            <a:r>
              <a:rPr lang="en-US" sz="1800" dirty="0"/>
              <a:t>Deep Learning based techniques and</a:t>
            </a:r>
          </a:p>
          <a:p>
            <a:pPr>
              <a:buFont typeface="Wingdings" panose="05000000000000000000" pitchFamily="2" charset="2"/>
              <a:buChar char="Ø"/>
            </a:pPr>
            <a:r>
              <a:rPr lang="en-US" sz="1800" dirty="0"/>
              <a:t>NLP based techniques</a:t>
            </a:r>
            <a:r>
              <a:rPr lang="en-US" dirty="0"/>
              <a:t>.</a:t>
            </a:r>
            <a:endParaRPr lang="en-IN" dirty="0"/>
          </a:p>
          <a:p>
            <a:pPr marL="0" indent="0">
              <a:buNone/>
            </a:pPr>
            <a:endParaRPr lang="en-IN" dirty="0"/>
          </a:p>
        </p:txBody>
      </p:sp>
      <p:pic>
        <p:nvPicPr>
          <p:cNvPr id="4" name="Picture 2">
            <a:extLst>
              <a:ext uri="{FF2B5EF4-FFF2-40B4-BE49-F238E27FC236}">
                <a16:creationId xmlns:a16="http://schemas.microsoft.com/office/drawing/2014/main" id="{2372D061-24B4-4502-85F9-40B6CE2917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067D2B3-3D76-4631-B52E-D153CA5C19D1}"/>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297819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774B5-0B95-4EA8-81B8-B349F1F2C671}"/>
              </a:ext>
            </a:extLst>
          </p:cNvPr>
          <p:cNvSpPr>
            <a:spLocks noGrp="1"/>
          </p:cNvSpPr>
          <p:nvPr>
            <p:ph type="title"/>
          </p:nvPr>
        </p:nvSpPr>
        <p:spPr/>
        <p:txBody>
          <a:bodyPr/>
          <a:lstStyle/>
          <a:p>
            <a:pPr algn="ctr"/>
            <a:r>
              <a:rPr lang="en-US" b="1" dirty="0"/>
              <a:t>NATURAL LANGUAGE PROCESSING</a:t>
            </a:r>
            <a:endParaRPr lang="en-IN" dirty="0"/>
          </a:p>
        </p:txBody>
      </p:sp>
      <p:sp>
        <p:nvSpPr>
          <p:cNvPr id="3" name="Content Placeholder 2">
            <a:extLst>
              <a:ext uri="{FF2B5EF4-FFF2-40B4-BE49-F238E27FC236}">
                <a16:creationId xmlns:a16="http://schemas.microsoft.com/office/drawing/2014/main" id="{28E702D3-4837-4D53-9D76-490F2FD3AADF}"/>
              </a:ext>
            </a:extLst>
          </p:cNvPr>
          <p:cNvSpPr>
            <a:spLocks noGrp="1"/>
          </p:cNvSpPr>
          <p:nvPr>
            <p:ph idx="1"/>
          </p:nvPr>
        </p:nvSpPr>
        <p:spPr/>
        <p:txBody>
          <a:bodyPr/>
          <a:lstStyle/>
          <a:p>
            <a:r>
              <a:rPr lang="en-US" sz="1800" i="0" dirty="0">
                <a:effectLst/>
              </a:rPr>
              <a:t>Computers don’t understand English words, for computers, we will have to represent them with numbers. So, we </a:t>
            </a:r>
            <a:r>
              <a:rPr lang="en-US" dirty="0"/>
              <a:t>have</a:t>
            </a:r>
            <a:r>
              <a:rPr lang="en-US" sz="1800" i="0" dirty="0">
                <a:effectLst/>
              </a:rPr>
              <a:t> map each word of the vocabulary with a unique index value. </a:t>
            </a:r>
            <a:r>
              <a:rPr lang="en-US" sz="1800" i="0" dirty="0" err="1">
                <a:effectLst/>
              </a:rPr>
              <a:t>Keras</a:t>
            </a:r>
            <a:r>
              <a:rPr lang="en-US" sz="1800" i="0" dirty="0">
                <a:effectLst/>
              </a:rPr>
              <a:t> library provides us with the tokenizer function that we will use to create tokens from our vocabulary and save them to a “tokenizer's” pickle file.</a:t>
            </a:r>
          </a:p>
          <a:p>
            <a:pPr algn="l" fontAlgn="base"/>
            <a:r>
              <a:rPr lang="en-US" sz="1800" b="0" i="0" dirty="0">
                <a:effectLst/>
                <a:cs typeface="Calibri" panose="020F0502020204030204" pitchFamily="34" charset="0"/>
              </a:rPr>
              <a:t>Our vocabulary contains 7577 words.</a:t>
            </a:r>
          </a:p>
          <a:p>
            <a:pPr algn="l" fontAlgn="base"/>
            <a:r>
              <a:rPr lang="en-US" sz="1800" b="0" i="0" dirty="0">
                <a:effectLst/>
                <a:cs typeface="Calibri" panose="020F0502020204030204" pitchFamily="34" charset="0"/>
              </a:rPr>
              <a:t>We calculate the maximum length of the descriptions. This is important for deciding the model structure parameters. </a:t>
            </a:r>
          </a:p>
          <a:p>
            <a:pPr marL="0" indent="0">
              <a:buNone/>
            </a:pPr>
            <a:endParaRPr lang="en-IN" dirty="0"/>
          </a:p>
        </p:txBody>
      </p:sp>
      <p:pic>
        <p:nvPicPr>
          <p:cNvPr id="4" name="Picture 2">
            <a:extLst>
              <a:ext uri="{FF2B5EF4-FFF2-40B4-BE49-F238E27FC236}">
                <a16:creationId xmlns:a16="http://schemas.microsoft.com/office/drawing/2014/main" id="{407AEE2F-4372-4380-ACF0-969D0E35F7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804248"/>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E40F9AA-2598-45D3-A9CA-9F50308C1BCB}"/>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824204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D78A-C595-40C0-A626-C68C98F69D06}"/>
              </a:ext>
            </a:extLst>
          </p:cNvPr>
          <p:cNvSpPr>
            <a:spLocks noGrp="1"/>
          </p:cNvSpPr>
          <p:nvPr>
            <p:ph type="title"/>
          </p:nvPr>
        </p:nvSpPr>
        <p:spPr/>
        <p:txBody>
          <a:bodyPr/>
          <a:lstStyle/>
          <a:p>
            <a:pPr algn="ctr"/>
            <a:r>
              <a:rPr lang="en-IN" b="1" dirty="0"/>
              <a:t>NLP BASED TECHNIQUES</a:t>
            </a:r>
            <a:endParaRPr lang="en-IN" dirty="0"/>
          </a:p>
        </p:txBody>
      </p:sp>
      <p:sp>
        <p:nvSpPr>
          <p:cNvPr id="3" name="Content Placeholder 2">
            <a:extLst>
              <a:ext uri="{FF2B5EF4-FFF2-40B4-BE49-F238E27FC236}">
                <a16:creationId xmlns:a16="http://schemas.microsoft.com/office/drawing/2014/main" id="{759A0DE7-6543-4874-8876-9F39D069DCEC}"/>
              </a:ext>
            </a:extLst>
          </p:cNvPr>
          <p:cNvSpPr>
            <a:spLocks noGrp="1"/>
          </p:cNvSpPr>
          <p:nvPr>
            <p:ph idx="1"/>
          </p:nvPr>
        </p:nvSpPr>
        <p:spPr/>
        <p:txBody>
          <a:bodyPr/>
          <a:lstStyle/>
          <a:p>
            <a:pPr marL="0" indent="0" algn="just">
              <a:buNone/>
            </a:pPr>
            <a:r>
              <a:rPr lang="en-US" sz="1800" dirty="0"/>
              <a:t>This technique combines Computer Vision and Natural Language Processing techniques to create a model that can describe contents of an image into natural language. This technique is useful for </a:t>
            </a:r>
          </a:p>
          <a:p>
            <a:pPr algn="just"/>
            <a:r>
              <a:rPr lang="en-US" sz="1800" dirty="0"/>
              <a:t>Captioning images on the internet, which helps visually impaired people using a screen reader to describe the contents of an image into words. </a:t>
            </a:r>
          </a:p>
          <a:p>
            <a:pPr algn="just"/>
            <a:r>
              <a:rPr lang="en-US" sz="1800" dirty="0"/>
              <a:t>Captioning a large database of images to make it easier to search images with description.</a:t>
            </a:r>
          </a:p>
          <a:p>
            <a:pPr marL="0" indent="0">
              <a:buNone/>
            </a:pPr>
            <a:endParaRPr lang="en-IN" dirty="0"/>
          </a:p>
          <a:p>
            <a:pPr marL="0" indent="0">
              <a:buNone/>
            </a:pPr>
            <a:endParaRPr lang="en-IN" dirty="0"/>
          </a:p>
        </p:txBody>
      </p:sp>
      <p:pic>
        <p:nvPicPr>
          <p:cNvPr id="4" name="Picture 2">
            <a:extLst>
              <a:ext uri="{FF2B5EF4-FFF2-40B4-BE49-F238E27FC236}">
                <a16:creationId xmlns:a16="http://schemas.microsoft.com/office/drawing/2014/main" id="{E72A6A66-1352-4BE3-8874-28F769A75D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448403F7-ECB6-4240-989F-E1FD5BF5E953}"/>
              </a:ext>
            </a:extLst>
          </p:cNvPr>
          <p:cNvSpPr/>
          <p:nvPr/>
        </p:nvSpPr>
        <p:spPr>
          <a:xfrm>
            <a:off x="0" y="6568993"/>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727816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74B9-694E-4A91-AC49-99B1B9FE3CA2}"/>
              </a:ext>
            </a:extLst>
          </p:cNvPr>
          <p:cNvSpPr>
            <a:spLocks noGrp="1"/>
          </p:cNvSpPr>
          <p:nvPr>
            <p:ph type="title"/>
          </p:nvPr>
        </p:nvSpPr>
        <p:spPr>
          <a:xfrm>
            <a:off x="3023955" y="319479"/>
            <a:ext cx="6428179" cy="976312"/>
          </a:xfrm>
        </p:spPr>
        <p:txBody>
          <a:bodyPr>
            <a:noAutofit/>
          </a:bodyPr>
          <a:lstStyle/>
          <a:p>
            <a:pPr algn="ctr"/>
            <a:r>
              <a:rPr lang="en-US" sz="3600" b="1" dirty="0"/>
              <a:t>WORKING OF TOKENIZER</a:t>
            </a:r>
            <a:endParaRPr lang="en-IN" sz="3600" dirty="0"/>
          </a:p>
        </p:txBody>
      </p:sp>
      <p:pic>
        <p:nvPicPr>
          <p:cNvPr id="4" name="Picture 2" descr="Step 3: Prepare Your Data | ML Universal Guides | Google Developers">
            <a:extLst>
              <a:ext uri="{FF2B5EF4-FFF2-40B4-BE49-F238E27FC236}">
                <a16:creationId xmlns:a16="http://schemas.microsoft.com/office/drawing/2014/main" id="{062D8229-BF69-4939-AAAC-DFBB9168C4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81594" y="1670799"/>
            <a:ext cx="8512903" cy="298560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29E11B3E-B5CD-4B0D-AA1D-0B7ED3E23CFD}"/>
              </a:ext>
            </a:extLst>
          </p:cNvPr>
          <p:cNvSpPr>
            <a:spLocks noGrp="1"/>
          </p:cNvSpPr>
          <p:nvPr>
            <p:ph type="body" sz="half" idx="2"/>
          </p:nvPr>
        </p:nvSpPr>
        <p:spPr>
          <a:xfrm>
            <a:off x="4211686" y="4984238"/>
            <a:ext cx="3505199" cy="469337"/>
          </a:xfrm>
        </p:spPr>
        <p:txBody>
          <a:bodyPr>
            <a:normAutofit/>
          </a:bodyPr>
          <a:lstStyle/>
          <a:p>
            <a:pPr algn="ctr"/>
            <a:r>
              <a:rPr lang="en-IN" sz="2000" b="1" dirty="0"/>
              <a:t>Fig 1.1</a:t>
            </a:r>
          </a:p>
        </p:txBody>
      </p:sp>
      <p:pic>
        <p:nvPicPr>
          <p:cNvPr id="5" name="Picture 2">
            <a:extLst>
              <a:ext uri="{FF2B5EF4-FFF2-40B4-BE49-F238E27FC236}">
                <a16:creationId xmlns:a16="http://schemas.microsoft.com/office/drawing/2014/main" id="{8D30EBE6-17A4-4426-9086-A3475B9DDE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1C80428D-4626-4CC2-A633-67BCC9B7C0D4}"/>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687661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0634C-87E8-49F3-9800-6EEA3E1A9F61}"/>
              </a:ext>
            </a:extLst>
          </p:cNvPr>
          <p:cNvSpPr>
            <a:spLocks noGrp="1"/>
          </p:cNvSpPr>
          <p:nvPr>
            <p:ph type="title"/>
          </p:nvPr>
        </p:nvSpPr>
        <p:spPr/>
        <p:txBody>
          <a:bodyPr/>
          <a:lstStyle/>
          <a:p>
            <a:pPr algn="ctr"/>
            <a:r>
              <a:rPr lang="en-US" b="1" dirty="0"/>
              <a:t>DATA GENERATOR</a:t>
            </a:r>
            <a:endParaRPr lang="en-IN" dirty="0"/>
          </a:p>
        </p:txBody>
      </p:sp>
      <p:sp>
        <p:nvSpPr>
          <p:cNvPr id="3" name="Content Placeholder 2">
            <a:extLst>
              <a:ext uri="{FF2B5EF4-FFF2-40B4-BE49-F238E27FC236}">
                <a16:creationId xmlns:a16="http://schemas.microsoft.com/office/drawing/2014/main" id="{51D5E6AE-4DCF-4F44-B69C-16DF3C40F11D}"/>
              </a:ext>
            </a:extLst>
          </p:cNvPr>
          <p:cNvSpPr>
            <a:spLocks noGrp="1"/>
          </p:cNvSpPr>
          <p:nvPr>
            <p:ph idx="1"/>
          </p:nvPr>
        </p:nvSpPr>
        <p:spPr>
          <a:xfrm>
            <a:off x="975360" y="2133600"/>
            <a:ext cx="10529252" cy="2377440"/>
          </a:xfrm>
        </p:spPr>
        <p:txBody>
          <a:bodyPr/>
          <a:lstStyle/>
          <a:p>
            <a:r>
              <a:rPr lang="en-US" sz="1800" b="0" i="0" dirty="0">
                <a:effectLst/>
                <a:latin typeface="Calibri" panose="020F0502020204030204" pitchFamily="34" charset="0"/>
                <a:cs typeface="Calibri" panose="020F0502020204030204" pitchFamily="34" charset="0"/>
              </a:rPr>
              <a:t>We have train our model on 6000 images and each image will contain 2048 length feature vector and caption is also represented as numbers. This amount of data for 6000 images is not possible to hold into memory so we will be using a generator method that will yield batches.</a:t>
            </a:r>
          </a:p>
          <a:p>
            <a:r>
              <a:rPr lang="en-US" sz="1800" b="0" i="0" dirty="0">
                <a:effectLst/>
                <a:latin typeface="Calibri" panose="020F0502020204030204" pitchFamily="34" charset="0"/>
                <a:cs typeface="Calibri" panose="020F0502020204030204" pitchFamily="34" charset="0"/>
              </a:rPr>
              <a:t>The generator will yield the input and output sequence.</a:t>
            </a:r>
          </a:p>
          <a:p>
            <a:r>
              <a:rPr lang="en-US" sz="1800" b="0" i="0" dirty="0">
                <a:effectLst/>
                <a:latin typeface="Calibri" panose="020F0502020204030204" pitchFamily="34" charset="0"/>
                <a:cs typeface="Calibri" panose="020F0502020204030204" pitchFamily="34" charset="0"/>
              </a:rPr>
              <a:t>The input to our model is [x1, x2] and the output will be y, where x1 is the 2048 feature vector of that image, x2 is the input text sequence and y is the output text sequence that the model has to predict.</a:t>
            </a:r>
          </a:p>
          <a:p>
            <a:pPr marL="0" indent="0">
              <a:buNone/>
            </a:pPr>
            <a:endParaRPr lang="en-IN" dirty="0"/>
          </a:p>
        </p:txBody>
      </p:sp>
      <p:pic>
        <p:nvPicPr>
          <p:cNvPr id="4" name="Picture 2">
            <a:extLst>
              <a:ext uri="{FF2B5EF4-FFF2-40B4-BE49-F238E27FC236}">
                <a16:creationId xmlns:a16="http://schemas.microsoft.com/office/drawing/2014/main" id="{A48B530F-CC91-4967-9947-D025D80C0E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5A545AB-FA0D-4208-A501-8991183E37FB}"/>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197964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EB74-8322-43CE-AE5C-0DB19D061A2D}"/>
              </a:ext>
            </a:extLst>
          </p:cNvPr>
          <p:cNvSpPr>
            <a:spLocks noGrp="1"/>
          </p:cNvSpPr>
          <p:nvPr>
            <p:ph type="title"/>
          </p:nvPr>
        </p:nvSpPr>
        <p:spPr/>
        <p:txBody>
          <a:bodyPr/>
          <a:lstStyle/>
          <a:p>
            <a:pPr algn="ctr"/>
            <a:r>
              <a:rPr lang="en-US" b="1" dirty="0"/>
              <a:t>CAPTION GENERATION PROCESS</a:t>
            </a:r>
            <a:endParaRPr lang="en-IN" dirty="0"/>
          </a:p>
        </p:txBody>
      </p:sp>
      <p:pic>
        <p:nvPicPr>
          <p:cNvPr id="4" name="Рисунок 9">
            <a:extLst>
              <a:ext uri="{FF2B5EF4-FFF2-40B4-BE49-F238E27FC236}">
                <a16:creationId xmlns:a16="http://schemas.microsoft.com/office/drawing/2014/main" id="{871EC671-5F1C-4A10-9F48-26D0F298DCE3}"/>
              </a:ext>
            </a:extLst>
          </p:cNvPr>
          <p:cNvPicPr>
            <a:picLocks noGrp="1"/>
          </p:cNvPicPr>
          <p:nvPr>
            <p:ph idx="1"/>
          </p:nvPr>
        </p:nvPicPr>
        <p:blipFill rotWithShape="1">
          <a:blip r:embed="rId2"/>
          <a:srcRect l="22288" t="16824" r="41796" b="11882"/>
          <a:stretch/>
        </p:blipFill>
        <p:spPr bwMode="auto">
          <a:xfrm>
            <a:off x="1580271" y="1622061"/>
            <a:ext cx="9303434" cy="3831101"/>
          </a:xfrm>
          <a:prstGeom prst="rect">
            <a:avLst/>
          </a:prstGeom>
          <a:ln>
            <a:noFill/>
          </a:ln>
          <a:extLst>
            <a:ext uri="{53640926-AAD7-44D8-BBD7-CCE9431645EC}">
              <a14:shadowObscured xmlns:a14="http://schemas.microsoft.com/office/drawing/2010/main"/>
            </a:ext>
          </a:extLst>
        </p:spPr>
      </p:pic>
      <p:pic>
        <p:nvPicPr>
          <p:cNvPr id="5" name="Picture 2">
            <a:extLst>
              <a:ext uri="{FF2B5EF4-FFF2-40B4-BE49-F238E27FC236}">
                <a16:creationId xmlns:a16="http://schemas.microsoft.com/office/drawing/2014/main" id="{B5E554B0-6299-462A-AE27-CE8D6E51E8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47C1D1A-4F43-4903-8E73-1BF0F1E76A5D}"/>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ext Placeholder 2">
            <a:extLst>
              <a:ext uri="{FF2B5EF4-FFF2-40B4-BE49-F238E27FC236}">
                <a16:creationId xmlns:a16="http://schemas.microsoft.com/office/drawing/2014/main" id="{7355258C-E352-4E3A-9A13-C22CE06FCB07}"/>
              </a:ext>
            </a:extLst>
          </p:cNvPr>
          <p:cNvSpPr txBox="1">
            <a:spLocks/>
          </p:cNvSpPr>
          <p:nvPr/>
        </p:nvSpPr>
        <p:spPr>
          <a:xfrm>
            <a:off x="4389876" y="5798672"/>
            <a:ext cx="3505199" cy="46933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IN" sz="2000" b="1" dirty="0"/>
              <a:t>Fig 1.2</a:t>
            </a:r>
          </a:p>
          <a:p>
            <a:pPr marL="0" indent="0" algn="ctr">
              <a:buNone/>
            </a:pPr>
            <a:endParaRPr lang="en-IN" sz="2000" b="1" dirty="0"/>
          </a:p>
        </p:txBody>
      </p:sp>
    </p:spTree>
    <p:extLst>
      <p:ext uri="{BB962C8B-B14F-4D97-AF65-F5344CB8AC3E}">
        <p14:creationId xmlns:p14="http://schemas.microsoft.com/office/powerpoint/2010/main" val="4292762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C4F27-9AC8-45E9-8C12-212ED9596AF6}"/>
              </a:ext>
            </a:extLst>
          </p:cNvPr>
          <p:cNvSpPr>
            <a:spLocks noGrp="1"/>
          </p:cNvSpPr>
          <p:nvPr>
            <p:ph type="title"/>
          </p:nvPr>
        </p:nvSpPr>
        <p:spPr/>
        <p:txBody>
          <a:bodyPr/>
          <a:lstStyle/>
          <a:p>
            <a:pPr algn="ctr"/>
            <a:r>
              <a:rPr lang="en-IN" b="1" dirty="0"/>
              <a:t>Deep Learning Techniques</a:t>
            </a:r>
          </a:p>
        </p:txBody>
      </p:sp>
      <p:sp>
        <p:nvSpPr>
          <p:cNvPr id="3" name="Content Placeholder 2">
            <a:extLst>
              <a:ext uri="{FF2B5EF4-FFF2-40B4-BE49-F238E27FC236}">
                <a16:creationId xmlns:a16="http://schemas.microsoft.com/office/drawing/2014/main" id="{436994FB-B1CC-4915-ACBE-27057219DFE7}"/>
              </a:ext>
            </a:extLst>
          </p:cNvPr>
          <p:cNvSpPr>
            <a:spLocks noGrp="1"/>
          </p:cNvSpPr>
          <p:nvPr>
            <p:ph idx="1"/>
          </p:nvPr>
        </p:nvSpPr>
        <p:spPr>
          <a:xfrm>
            <a:off x="592246" y="1613095"/>
            <a:ext cx="9039434" cy="4222655"/>
          </a:xfrm>
        </p:spPr>
        <p:txBody>
          <a:bodyPr>
            <a:normAutofit/>
          </a:bodyPr>
          <a:lstStyle/>
          <a:p>
            <a:pPr>
              <a:buFont typeface="Wingdings" panose="05000000000000000000" pitchFamily="2" charset="2"/>
              <a:buChar char="Ø"/>
            </a:pPr>
            <a:r>
              <a:rPr lang="en-US" dirty="0"/>
              <a:t>I</a:t>
            </a:r>
            <a:r>
              <a:rPr lang="en-US" sz="1800" dirty="0"/>
              <a:t>n deep learning based techniques, features are learned automatically from training data and they can handle a large and diverse set of images and videos. For example, Convolutional Neural Networks (CNN) are widely used for feature learning, and a classifier such as SoftMax is used for classification. CNN is generally followed by Recurrent Neural Networks (RNN) in order to generate captions. </a:t>
            </a:r>
          </a:p>
          <a:p>
            <a:pPr>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An embedding layer will handle the textual input, followed by the LSTM layer.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Decoder – By merging the output from the above two layers, we will process by the dense layer to make the final prediction. The final layer will contain the number of nodes equal to our vocabulary size.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4" name="Picture 2">
            <a:extLst>
              <a:ext uri="{FF2B5EF4-FFF2-40B4-BE49-F238E27FC236}">
                <a16:creationId xmlns:a16="http://schemas.microsoft.com/office/drawing/2014/main" id="{5DFF4C8E-82DA-415F-9F55-B96A6C94E8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3983"/>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C2A4056-AF36-4D72-B33D-9DD918C93A5E}"/>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77371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0307-F135-4C32-B3D0-4702B82BE357}"/>
              </a:ext>
            </a:extLst>
          </p:cNvPr>
          <p:cNvSpPr>
            <a:spLocks noGrp="1"/>
          </p:cNvSpPr>
          <p:nvPr>
            <p:ph type="title"/>
          </p:nvPr>
        </p:nvSpPr>
        <p:spPr/>
        <p:txBody>
          <a:bodyPr/>
          <a:lstStyle/>
          <a:p>
            <a:pPr algn="ctr"/>
            <a:r>
              <a:rPr lang="en-IN" b="1" dirty="0"/>
              <a:t>DEEP  LEARNING </a:t>
            </a:r>
            <a:br>
              <a:rPr lang="en-IN" b="1" dirty="0"/>
            </a:br>
            <a:r>
              <a:rPr lang="en-IN" b="1" dirty="0"/>
              <a:t>CONVOLUTIONAL NEURAL NETWORK</a:t>
            </a:r>
          </a:p>
        </p:txBody>
      </p:sp>
      <p:pic>
        <p:nvPicPr>
          <p:cNvPr id="6" name="Picture 3">
            <a:extLst>
              <a:ext uri="{FF2B5EF4-FFF2-40B4-BE49-F238E27FC236}">
                <a16:creationId xmlns:a16="http://schemas.microsoft.com/office/drawing/2014/main" id="{CD6690CC-46BC-4EB3-8BA3-999C4DDE4B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928649" y="1951184"/>
            <a:ext cx="7111111" cy="3542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DFB2D082-9B30-4D74-A208-1DCC20E85D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3369" y="5793983"/>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6FEDCE00-8C42-4D26-8268-D2520109E834}"/>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ext Placeholder 2">
            <a:extLst>
              <a:ext uri="{FF2B5EF4-FFF2-40B4-BE49-F238E27FC236}">
                <a16:creationId xmlns:a16="http://schemas.microsoft.com/office/drawing/2014/main" id="{50970904-41DB-427A-9893-C68668C21460}"/>
              </a:ext>
            </a:extLst>
          </p:cNvPr>
          <p:cNvSpPr txBox="1">
            <a:spLocks/>
          </p:cNvSpPr>
          <p:nvPr/>
        </p:nvSpPr>
        <p:spPr>
          <a:xfrm>
            <a:off x="4211686" y="5629446"/>
            <a:ext cx="3505199" cy="46933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IN" sz="2000" b="1" dirty="0"/>
              <a:t>Fig 1.3</a:t>
            </a:r>
          </a:p>
          <a:p>
            <a:pPr marL="0" indent="0" algn="ctr">
              <a:buNone/>
            </a:pPr>
            <a:endParaRPr lang="en-IN" sz="2000" b="1" dirty="0"/>
          </a:p>
        </p:txBody>
      </p:sp>
    </p:spTree>
    <p:extLst>
      <p:ext uri="{BB962C8B-B14F-4D97-AF65-F5344CB8AC3E}">
        <p14:creationId xmlns:p14="http://schemas.microsoft.com/office/powerpoint/2010/main" val="2393765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4C2F-0289-4495-BF35-A94A14A13360}"/>
              </a:ext>
            </a:extLst>
          </p:cNvPr>
          <p:cNvSpPr>
            <a:spLocks noGrp="1"/>
          </p:cNvSpPr>
          <p:nvPr>
            <p:ph type="title"/>
          </p:nvPr>
        </p:nvSpPr>
        <p:spPr/>
        <p:txBody>
          <a:bodyPr/>
          <a:lstStyle/>
          <a:p>
            <a:pPr algn="ctr"/>
            <a:r>
              <a:rPr lang="en-US" altLang="en-US" b="1" dirty="0">
                <a:ea typeface="ＭＳ Ｐゴシック" panose="020B0600070205080204" pitchFamily="34" charset="-128"/>
              </a:rPr>
              <a:t>CONVOLUTION LAYER</a:t>
            </a:r>
            <a:endParaRPr lang="en-IN" dirty="0"/>
          </a:p>
        </p:txBody>
      </p:sp>
      <p:sp>
        <p:nvSpPr>
          <p:cNvPr id="3" name="Content Placeholder 2">
            <a:extLst>
              <a:ext uri="{FF2B5EF4-FFF2-40B4-BE49-F238E27FC236}">
                <a16:creationId xmlns:a16="http://schemas.microsoft.com/office/drawing/2014/main" id="{34F61645-4449-4001-B764-C9FBF8CE5E71}"/>
              </a:ext>
            </a:extLst>
          </p:cNvPr>
          <p:cNvSpPr>
            <a:spLocks noGrp="1"/>
          </p:cNvSpPr>
          <p:nvPr>
            <p:ph idx="1"/>
          </p:nvPr>
        </p:nvSpPr>
        <p:spPr>
          <a:xfrm>
            <a:off x="1199345" y="1145467"/>
            <a:ext cx="8915400" cy="3777622"/>
          </a:xfrm>
        </p:spPr>
        <p:txBody>
          <a:bodyPr/>
          <a:lstStyle/>
          <a:p>
            <a:pPr eaLnBrk="1" hangingPunct="1">
              <a:buFont typeface="Wingdings" panose="05000000000000000000" pitchFamily="2" charset="2"/>
              <a:buChar char="Ø"/>
            </a:pPr>
            <a:r>
              <a:rPr lang="en-US" altLang="en-US" sz="1800" dirty="0"/>
              <a:t>A CNN is a neural network with some convolutional layers (and some other layers).  </a:t>
            </a:r>
          </a:p>
          <a:p>
            <a:pPr eaLnBrk="1" hangingPunct="1">
              <a:buFont typeface="Wingdings" panose="05000000000000000000" pitchFamily="2" charset="2"/>
              <a:buChar char="Ø"/>
            </a:pPr>
            <a:r>
              <a:rPr lang="en-US" altLang="en-US" sz="1800" dirty="0"/>
              <a:t>A convolutional layer has a number of filters that does convolutional operation</a:t>
            </a:r>
            <a:endParaRPr lang="en-IN" sz="1800" dirty="0"/>
          </a:p>
          <a:p>
            <a:pPr marL="0" indent="0">
              <a:buNone/>
            </a:pPr>
            <a:endParaRPr lang="en-IN" dirty="0"/>
          </a:p>
        </p:txBody>
      </p:sp>
      <p:pic>
        <p:nvPicPr>
          <p:cNvPr id="4" name="Picture 3">
            <a:extLst>
              <a:ext uri="{FF2B5EF4-FFF2-40B4-BE49-F238E27FC236}">
                <a16:creationId xmlns:a16="http://schemas.microsoft.com/office/drawing/2014/main" id="{5A290F28-CA69-4F55-B964-AE546F6F43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721" y="2550233"/>
            <a:ext cx="861880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7750DA96-EE77-4516-909B-7478D1E81C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81C79BD-FB93-43BE-B034-14E4B1D43AB0}"/>
              </a:ext>
            </a:extLst>
          </p:cNvPr>
          <p:cNvSpPr/>
          <p:nvPr/>
        </p:nvSpPr>
        <p:spPr>
          <a:xfrm>
            <a:off x="0" y="6568993"/>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ext Placeholder 2">
            <a:extLst>
              <a:ext uri="{FF2B5EF4-FFF2-40B4-BE49-F238E27FC236}">
                <a16:creationId xmlns:a16="http://schemas.microsoft.com/office/drawing/2014/main" id="{438A1851-CAC0-4B8A-8265-1513AF08B708}"/>
              </a:ext>
            </a:extLst>
          </p:cNvPr>
          <p:cNvSpPr txBox="1">
            <a:spLocks/>
          </p:cNvSpPr>
          <p:nvPr/>
        </p:nvSpPr>
        <p:spPr>
          <a:xfrm>
            <a:off x="4211686" y="5723063"/>
            <a:ext cx="3505199" cy="46933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IN" sz="2000" b="1" dirty="0"/>
              <a:t>Fig 1.4</a:t>
            </a:r>
          </a:p>
          <a:p>
            <a:pPr marL="0" indent="0" algn="ctr">
              <a:buNone/>
            </a:pPr>
            <a:endParaRPr lang="en-IN" sz="2000" b="1" dirty="0"/>
          </a:p>
        </p:txBody>
      </p:sp>
    </p:spTree>
    <p:extLst>
      <p:ext uri="{BB962C8B-B14F-4D97-AF65-F5344CB8AC3E}">
        <p14:creationId xmlns:p14="http://schemas.microsoft.com/office/powerpoint/2010/main" val="2218462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D218-F3A9-49CD-A075-4439952AEACA}"/>
              </a:ext>
            </a:extLst>
          </p:cNvPr>
          <p:cNvSpPr>
            <a:spLocks noGrp="1"/>
          </p:cNvSpPr>
          <p:nvPr>
            <p:ph type="title"/>
          </p:nvPr>
        </p:nvSpPr>
        <p:spPr/>
        <p:txBody>
          <a:bodyPr/>
          <a:lstStyle/>
          <a:p>
            <a:pPr algn="ctr"/>
            <a:r>
              <a:rPr lang="en-US" b="1" dirty="0"/>
              <a:t>LSTM</a:t>
            </a:r>
            <a:endParaRPr lang="en-IN" b="1" dirty="0"/>
          </a:p>
        </p:txBody>
      </p:sp>
      <p:sp>
        <p:nvSpPr>
          <p:cNvPr id="3" name="Content Placeholder 2">
            <a:extLst>
              <a:ext uri="{FF2B5EF4-FFF2-40B4-BE49-F238E27FC236}">
                <a16:creationId xmlns:a16="http://schemas.microsoft.com/office/drawing/2014/main" id="{4EC2DA4B-C461-437E-9B3D-DAD17F636679}"/>
              </a:ext>
            </a:extLst>
          </p:cNvPr>
          <p:cNvSpPr>
            <a:spLocks noGrp="1"/>
          </p:cNvSpPr>
          <p:nvPr>
            <p:ph idx="1"/>
          </p:nvPr>
        </p:nvSpPr>
        <p:spPr>
          <a:xfrm>
            <a:off x="503832" y="1808896"/>
            <a:ext cx="5184204" cy="3880773"/>
          </a:xfrm>
        </p:spPr>
        <p:txBody>
          <a:bodyPr>
            <a:normAutofit/>
          </a:bodyPr>
          <a:lstStyle/>
          <a:p>
            <a:pPr algn="just"/>
            <a:r>
              <a:rPr lang="en-US" b="0" i="0" dirty="0">
                <a:solidFill>
                  <a:srgbClr val="444444"/>
                </a:solidFill>
                <a:effectLst/>
                <a:latin typeface="Georgia" panose="02040502050405020303" pitchFamily="18" charset="0"/>
              </a:rPr>
              <a:t>LSTM stands for </a:t>
            </a:r>
            <a:r>
              <a:rPr lang="en-US" b="1" i="0" dirty="0">
                <a:solidFill>
                  <a:srgbClr val="444444"/>
                </a:solidFill>
                <a:effectLst/>
                <a:latin typeface="Georgia" panose="02040502050405020303" pitchFamily="18" charset="0"/>
              </a:rPr>
              <a:t>Long short term memory</a:t>
            </a:r>
            <a:r>
              <a:rPr lang="en-US" b="0" i="0" dirty="0">
                <a:solidFill>
                  <a:srgbClr val="444444"/>
                </a:solidFill>
                <a:effectLst/>
                <a:latin typeface="Georgia" panose="02040502050405020303" pitchFamily="18" charset="0"/>
              </a:rPr>
              <a:t>, they are a type of RNN (</a:t>
            </a:r>
            <a:r>
              <a:rPr lang="en-US" b="1" i="0" dirty="0">
                <a:solidFill>
                  <a:srgbClr val="444444"/>
                </a:solidFill>
                <a:effectLst/>
                <a:latin typeface="Georgia" panose="02040502050405020303" pitchFamily="18" charset="0"/>
              </a:rPr>
              <a:t>recurrent neural network</a:t>
            </a:r>
            <a:r>
              <a:rPr lang="en-US" b="0" i="0" dirty="0">
                <a:solidFill>
                  <a:srgbClr val="444444"/>
                </a:solidFill>
                <a:effectLst/>
                <a:latin typeface="Georgia" panose="02040502050405020303" pitchFamily="18" charset="0"/>
              </a:rPr>
              <a:t>) which is well suited for sequence prediction problems. Based on the previous text, we can predict what the next word will be. It has proven itself effective from the traditional RNN by overcoming the limitations of RNN which had short term memory. LSTM can carry out relevant information throughout the processing of inputs and with a forget gate, it discards non-relevant information.</a:t>
            </a:r>
          </a:p>
          <a:p>
            <a:pPr algn="just"/>
            <a:r>
              <a:rPr lang="en-US" dirty="0">
                <a:solidFill>
                  <a:srgbClr val="444444"/>
                </a:solidFill>
                <a:latin typeface="Georgia" panose="02040502050405020303" pitchFamily="18" charset="0"/>
              </a:rPr>
              <a:t>T</a:t>
            </a:r>
            <a:r>
              <a:rPr lang="en-US" b="0" i="0" dirty="0">
                <a:solidFill>
                  <a:srgbClr val="444444"/>
                </a:solidFill>
                <a:effectLst/>
                <a:latin typeface="Georgia" panose="02040502050405020303" pitchFamily="18" charset="0"/>
              </a:rPr>
              <a:t>his is what an LSTM cell looks like –</a:t>
            </a:r>
            <a:endParaRPr lang="en-IN" dirty="0"/>
          </a:p>
        </p:txBody>
      </p:sp>
      <p:pic>
        <p:nvPicPr>
          <p:cNvPr id="4" name="Picture 2">
            <a:extLst>
              <a:ext uri="{FF2B5EF4-FFF2-40B4-BE49-F238E27FC236}">
                <a16:creationId xmlns:a16="http://schemas.microsoft.com/office/drawing/2014/main" id="{1CB36FE8-D5D6-450D-8802-B8D1B663E6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3983"/>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D7D18B72-24A4-44F3-A6BC-3A81EDC2085E}"/>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6" descr="LSTM Cell Structure - simple python project">
            <a:extLst>
              <a:ext uri="{FF2B5EF4-FFF2-40B4-BE49-F238E27FC236}">
                <a16:creationId xmlns:a16="http://schemas.microsoft.com/office/drawing/2014/main" id="{549455D7-D1FF-41B0-9403-70A65E775AB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31353" y="1334283"/>
            <a:ext cx="5731510" cy="3760470"/>
          </a:xfrm>
          <a:prstGeom prst="rect">
            <a:avLst/>
          </a:prstGeom>
          <a:noFill/>
          <a:ln>
            <a:noFill/>
          </a:ln>
        </p:spPr>
      </p:pic>
      <p:sp>
        <p:nvSpPr>
          <p:cNvPr id="8" name="Text Placeholder 2">
            <a:extLst>
              <a:ext uri="{FF2B5EF4-FFF2-40B4-BE49-F238E27FC236}">
                <a16:creationId xmlns:a16="http://schemas.microsoft.com/office/drawing/2014/main" id="{EDF12F26-760B-41A5-B3FD-A276AB5E1453}"/>
              </a:ext>
            </a:extLst>
          </p:cNvPr>
          <p:cNvSpPr txBox="1">
            <a:spLocks/>
          </p:cNvSpPr>
          <p:nvPr/>
        </p:nvSpPr>
        <p:spPr>
          <a:xfrm>
            <a:off x="7573864" y="4860084"/>
            <a:ext cx="3505199" cy="46933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IN" sz="2000" b="1" dirty="0"/>
              <a:t>Fig 1.5</a:t>
            </a:r>
          </a:p>
        </p:txBody>
      </p:sp>
    </p:spTree>
    <p:extLst>
      <p:ext uri="{BB962C8B-B14F-4D97-AF65-F5344CB8AC3E}">
        <p14:creationId xmlns:p14="http://schemas.microsoft.com/office/powerpoint/2010/main" val="2426200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1DFB-8DE1-4E2F-8051-C8D38403B211}"/>
              </a:ext>
            </a:extLst>
          </p:cNvPr>
          <p:cNvSpPr>
            <a:spLocks noGrp="1"/>
          </p:cNvSpPr>
          <p:nvPr>
            <p:ph type="title"/>
          </p:nvPr>
        </p:nvSpPr>
        <p:spPr/>
        <p:txBody>
          <a:bodyPr/>
          <a:lstStyle/>
          <a:p>
            <a:pPr algn="ctr"/>
            <a:r>
              <a:rPr lang="en-US" b="1" dirty="0"/>
              <a:t>AGENDA</a:t>
            </a:r>
            <a:endParaRPr lang="en-IN" dirty="0"/>
          </a:p>
        </p:txBody>
      </p:sp>
      <p:sp>
        <p:nvSpPr>
          <p:cNvPr id="3" name="Content Placeholder 2">
            <a:extLst>
              <a:ext uri="{FF2B5EF4-FFF2-40B4-BE49-F238E27FC236}">
                <a16:creationId xmlns:a16="http://schemas.microsoft.com/office/drawing/2014/main" id="{6EA5A922-4A72-4618-930E-BEB625DA98A8}"/>
              </a:ext>
            </a:extLst>
          </p:cNvPr>
          <p:cNvSpPr>
            <a:spLocks noGrp="1"/>
          </p:cNvSpPr>
          <p:nvPr>
            <p:ph idx="1"/>
          </p:nvPr>
        </p:nvSpPr>
        <p:spPr>
          <a:xfrm>
            <a:off x="1003496" y="1341120"/>
            <a:ext cx="10407332" cy="4286566"/>
          </a:xfrm>
        </p:spPr>
        <p:txBody>
          <a:bodyPr>
            <a:normAutofit fontScale="70000" lnSpcReduction="20000"/>
          </a:bodyPr>
          <a:lstStyle/>
          <a:p>
            <a:pPr>
              <a:buFont typeface="Wingdings" panose="05000000000000000000" pitchFamily="2" charset="2"/>
              <a:buChar char="Ø"/>
            </a:pPr>
            <a:r>
              <a:rPr lang="en-US" dirty="0"/>
              <a:t>Problem Statement</a:t>
            </a:r>
          </a:p>
          <a:p>
            <a:pPr>
              <a:buFont typeface="Wingdings" panose="05000000000000000000" pitchFamily="2" charset="2"/>
              <a:buChar char="Ø"/>
            </a:pPr>
            <a:r>
              <a:rPr lang="en-US" dirty="0"/>
              <a:t>Objective</a:t>
            </a:r>
          </a:p>
          <a:p>
            <a:pPr>
              <a:buFont typeface="Wingdings" panose="05000000000000000000" pitchFamily="2" charset="2"/>
              <a:buChar char="Ø"/>
            </a:pPr>
            <a:r>
              <a:rPr lang="en-US" dirty="0"/>
              <a:t>Tools &amp; Libraries</a:t>
            </a:r>
          </a:p>
          <a:p>
            <a:pPr>
              <a:buFont typeface="Wingdings" panose="05000000000000000000" pitchFamily="2" charset="2"/>
              <a:buChar char="Ø"/>
            </a:pPr>
            <a:r>
              <a:rPr lang="en-US" dirty="0"/>
              <a:t>What is Image Caption</a:t>
            </a:r>
          </a:p>
          <a:p>
            <a:pPr>
              <a:buFont typeface="Wingdings" panose="05000000000000000000" pitchFamily="2" charset="2"/>
              <a:buChar char="Ø"/>
            </a:pPr>
            <a:r>
              <a:rPr lang="en-US" dirty="0"/>
              <a:t>Pros and Cons of Image Captioning</a:t>
            </a:r>
          </a:p>
          <a:p>
            <a:pPr>
              <a:buFont typeface="Wingdings" panose="05000000000000000000" pitchFamily="2" charset="2"/>
              <a:buChar char="Ø"/>
            </a:pPr>
            <a:r>
              <a:rPr lang="en-US" dirty="0"/>
              <a:t>How to do  Image Captioning Implementation</a:t>
            </a:r>
          </a:p>
          <a:p>
            <a:pPr>
              <a:buFont typeface="Wingdings" panose="05000000000000000000" pitchFamily="2" charset="2"/>
              <a:buChar char="Ø"/>
            </a:pPr>
            <a:r>
              <a:rPr lang="en-US" dirty="0"/>
              <a:t>Techniques for Image Captioning</a:t>
            </a:r>
          </a:p>
          <a:p>
            <a:pPr>
              <a:buFont typeface="Wingdings" panose="05000000000000000000" pitchFamily="2" charset="2"/>
              <a:buChar char="Ø"/>
            </a:pPr>
            <a:r>
              <a:rPr lang="en-US" dirty="0"/>
              <a:t>Natural Language Processing</a:t>
            </a:r>
          </a:p>
          <a:p>
            <a:pPr>
              <a:buFont typeface="Wingdings" panose="05000000000000000000" pitchFamily="2" charset="2"/>
              <a:buChar char="Ø"/>
            </a:pPr>
            <a:r>
              <a:rPr lang="en-US" dirty="0"/>
              <a:t>NLP Based Techniques</a:t>
            </a:r>
          </a:p>
          <a:p>
            <a:pPr>
              <a:buFont typeface="Wingdings" panose="05000000000000000000" pitchFamily="2" charset="2"/>
              <a:buChar char="Ø"/>
            </a:pPr>
            <a:r>
              <a:rPr lang="en-US" dirty="0"/>
              <a:t>Working of Tokenizer</a:t>
            </a:r>
          </a:p>
          <a:p>
            <a:pPr>
              <a:buFont typeface="Wingdings" panose="05000000000000000000" pitchFamily="2" charset="2"/>
              <a:buChar char="Ø"/>
            </a:pPr>
            <a:r>
              <a:rPr lang="en-US" dirty="0"/>
              <a:t>Data Generator</a:t>
            </a:r>
          </a:p>
          <a:p>
            <a:pPr>
              <a:buFont typeface="Wingdings" panose="05000000000000000000" pitchFamily="2" charset="2"/>
              <a:buChar char="Ø"/>
            </a:pPr>
            <a:r>
              <a:rPr lang="en-US" dirty="0"/>
              <a:t>Caption Generation Process</a:t>
            </a:r>
          </a:p>
          <a:p>
            <a:pPr>
              <a:buFont typeface="Wingdings" panose="05000000000000000000" pitchFamily="2" charset="2"/>
              <a:buChar char="Ø"/>
            </a:pPr>
            <a:r>
              <a:rPr lang="en-US" dirty="0"/>
              <a:t>Deep Learning: Pre-Trained Model</a:t>
            </a:r>
          </a:p>
          <a:p>
            <a:pPr>
              <a:buFont typeface="Wingdings" panose="05000000000000000000" pitchFamily="2" charset="2"/>
              <a:buChar char="Ø"/>
            </a:pPr>
            <a:r>
              <a:rPr lang="en-US" dirty="0"/>
              <a:t>Deep Learning: </a:t>
            </a:r>
            <a:r>
              <a:rPr lang="en-US" dirty="0" err="1"/>
              <a:t>Xception</a:t>
            </a:r>
            <a:endParaRPr lang="en-US" dirty="0"/>
          </a:p>
          <a:p>
            <a:pPr>
              <a:buFont typeface="Wingdings" panose="05000000000000000000" pitchFamily="2" charset="2"/>
              <a:buChar char="Ø"/>
            </a:pPr>
            <a:r>
              <a:rPr lang="en-US" dirty="0"/>
              <a:t>Deployment</a:t>
            </a:r>
          </a:p>
        </p:txBody>
      </p:sp>
      <p:pic>
        <p:nvPicPr>
          <p:cNvPr id="4" name="Picture 2">
            <a:extLst>
              <a:ext uri="{FF2B5EF4-FFF2-40B4-BE49-F238E27FC236}">
                <a16:creationId xmlns:a16="http://schemas.microsoft.com/office/drawing/2014/main" id="{688A6E98-7955-43BE-9561-E21A971FB0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7D8B496-3817-491B-97FF-EE25A8F23B4D}"/>
              </a:ext>
            </a:extLst>
          </p:cNvPr>
          <p:cNvSpPr/>
          <p:nvPr/>
        </p:nvSpPr>
        <p:spPr>
          <a:xfrm>
            <a:off x="0" y="6579258"/>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477715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097DE-93C3-4190-82D8-8DED18F8DFB1}"/>
              </a:ext>
            </a:extLst>
          </p:cNvPr>
          <p:cNvSpPr>
            <a:spLocks noGrp="1"/>
          </p:cNvSpPr>
          <p:nvPr>
            <p:ph type="title"/>
          </p:nvPr>
        </p:nvSpPr>
        <p:spPr/>
        <p:txBody>
          <a:bodyPr/>
          <a:lstStyle/>
          <a:p>
            <a:pPr algn="ctr"/>
            <a:r>
              <a:rPr lang="en-US" b="1" dirty="0"/>
              <a:t>EXTRACTING FEATURES</a:t>
            </a:r>
            <a:endParaRPr lang="en-IN" dirty="0"/>
          </a:p>
        </p:txBody>
      </p:sp>
      <p:sp>
        <p:nvSpPr>
          <p:cNvPr id="3" name="Content Placeholder 2">
            <a:extLst>
              <a:ext uri="{FF2B5EF4-FFF2-40B4-BE49-F238E27FC236}">
                <a16:creationId xmlns:a16="http://schemas.microsoft.com/office/drawing/2014/main" id="{2D23A1ED-F2EE-4DBA-8919-73FEA1024CF8}"/>
              </a:ext>
            </a:extLst>
          </p:cNvPr>
          <p:cNvSpPr>
            <a:spLocks noGrp="1"/>
          </p:cNvSpPr>
          <p:nvPr>
            <p:ph idx="1"/>
          </p:nvPr>
        </p:nvSpPr>
        <p:spPr>
          <a:xfrm>
            <a:off x="698695" y="1641231"/>
            <a:ext cx="10805917" cy="4269991"/>
          </a:xfrm>
        </p:spPr>
        <p:txBody>
          <a:bodyPr>
            <a:normAutofit/>
          </a:bodyPr>
          <a:lstStyle/>
          <a:p>
            <a:pPr marL="0" lvl="0" indent="0">
              <a:buNone/>
            </a:pPr>
            <a:r>
              <a:rPr lang="en-US" sz="1800" b="1" dirty="0">
                <a:effectLst/>
                <a:ea typeface="Calibri" panose="020F0502020204030204" pitchFamily="34" charset="0"/>
                <a:cs typeface="Times New Roman" panose="02020603050405020304" pitchFamily="18" charset="0"/>
              </a:rPr>
              <a:t>Extracting features from the image CNN: We </a:t>
            </a:r>
            <a:r>
              <a:rPr lang="en-US" b="1" dirty="0">
                <a:ea typeface="Calibri" panose="020F0502020204030204" pitchFamily="34" charset="0"/>
                <a:cs typeface="Times New Roman" panose="02020603050405020304" pitchFamily="18" charset="0"/>
              </a:rPr>
              <a:t>would</a:t>
            </a:r>
            <a:r>
              <a:rPr lang="en-US" sz="1800" b="1" dirty="0">
                <a:effectLst/>
                <a:ea typeface="Calibri" panose="020F0502020204030204" pitchFamily="34" charset="0"/>
                <a:cs typeface="Times New Roman" panose="02020603050405020304" pitchFamily="18" charset="0"/>
              </a:rPr>
              <a:t> use </a:t>
            </a:r>
            <a:r>
              <a:rPr lang="en-US" sz="1800" b="1" dirty="0" err="1">
                <a:effectLst/>
                <a:ea typeface="Calibri" panose="020F0502020204030204" pitchFamily="34" charset="0"/>
                <a:cs typeface="Times New Roman" panose="02020603050405020304" pitchFamily="18" charset="0"/>
              </a:rPr>
              <a:t>Xception</a:t>
            </a:r>
            <a:r>
              <a:rPr lang="en-US" b="1" dirty="0">
                <a:ea typeface="Calibri" panose="020F0502020204030204" pitchFamily="34" charset="0"/>
                <a:cs typeface="Times New Roman" panose="02020603050405020304" pitchFamily="18" charset="0"/>
              </a:rPr>
              <a:t> </a:t>
            </a:r>
            <a:r>
              <a:rPr lang="en-US" sz="1800" b="1" dirty="0">
                <a:effectLst/>
                <a:ea typeface="Calibri" panose="020F0502020204030204" pitchFamily="34" charset="0"/>
                <a:cs typeface="Times New Roman" panose="02020603050405020304" pitchFamily="18" charset="0"/>
              </a:rPr>
              <a:t>model also to extract features </a:t>
            </a:r>
            <a:endParaRPr lang="en-IN" sz="1800" dirty="0">
              <a:effectLst/>
              <a:ea typeface="Calibri" panose="020F0502020204030204" pitchFamily="34" charset="0"/>
              <a:cs typeface="Times New Roman" panose="02020603050405020304" pitchFamily="18" charset="0"/>
            </a:endParaRPr>
          </a:p>
          <a:p>
            <a:pPr indent="0" algn="just">
              <a:lnSpc>
                <a:spcPct val="107000"/>
              </a:lnSpc>
              <a:spcAft>
                <a:spcPts val="800"/>
              </a:spcAft>
              <a:buNone/>
            </a:pPr>
            <a:r>
              <a:rPr lang="en-US" sz="1800" b="1" dirty="0" err="1">
                <a:effectLst/>
                <a:ea typeface="Calibri" panose="020F0502020204030204" pitchFamily="34" charset="0"/>
                <a:cs typeface="Times New Roman" panose="02020603050405020304" pitchFamily="18" charset="0"/>
              </a:rPr>
              <a:t>Xception</a:t>
            </a:r>
            <a:r>
              <a:rPr lang="en-US" sz="1800" b="1" dirty="0">
                <a:effectLst/>
                <a:ea typeface="Calibri" panose="020F0502020204030204" pitchFamily="34" charset="0"/>
                <a:cs typeface="Times New Roman" panose="02020603050405020304" pitchFamily="18" charset="0"/>
              </a:rPr>
              <a:t> model: </a:t>
            </a:r>
            <a:r>
              <a:rPr lang="en-US" sz="1800" dirty="0">
                <a:effectLst/>
                <a:ea typeface="Calibri" panose="020F0502020204030204" pitchFamily="34" charset="0"/>
                <a:cs typeface="Times New Roman" panose="02020603050405020304" pitchFamily="18" charset="0"/>
              </a:rPr>
              <a:t>pre-trained model that have been already trained on large datasets and extract the features from these models and use them for our tasks. </a:t>
            </a:r>
            <a:r>
              <a:rPr lang="en-US" sz="1800" dirty="0" err="1">
                <a:effectLst/>
                <a:ea typeface="Calibri" panose="020F0502020204030204" pitchFamily="34" charset="0"/>
                <a:cs typeface="Times New Roman" panose="02020603050405020304" pitchFamily="18" charset="0"/>
              </a:rPr>
              <a:t>Xception</a:t>
            </a:r>
            <a:r>
              <a:rPr lang="en-US" sz="1800" dirty="0">
                <a:effectLst/>
                <a:ea typeface="Calibri" panose="020F0502020204030204" pitchFamily="34" charset="0"/>
                <a:cs typeface="Times New Roman" panose="02020603050405020304" pitchFamily="18" charset="0"/>
              </a:rPr>
              <a:t> model has been trained on </a:t>
            </a:r>
            <a:r>
              <a:rPr lang="en-US" sz="1800" dirty="0" err="1">
                <a:effectLst/>
                <a:ea typeface="Calibri" panose="020F0502020204030204" pitchFamily="34" charset="0"/>
                <a:cs typeface="Times New Roman" panose="02020603050405020304" pitchFamily="18" charset="0"/>
              </a:rPr>
              <a:t>imagenet</a:t>
            </a:r>
            <a:r>
              <a:rPr lang="en-US" sz="1800" dirty="0">
                <a:effectLst/>
                <a:ea typeface="Calibri" panose="020F0502020204030204" pitchFamily="34" charset="0"/>
                <a:cs typeface="Times New Roman" panose="02020603050405020304" pitchFamily="18" charset="0"/>
              </a:rPr>
              <a:t> dataset that had 1000 different classes to classify. We can directly import this model from the </a:t>
            </a:r>
            <a:r>
              <a:rPr lang="en-US" sz="1800" dirty="0" err="1">
                <a:effectLst/>
                <a:ea typeface="Calibri" panose="020F0502020204030204" pitchFamily="34" charset="0"/>
                <a:cs typeface="Times New Roman" panose="02020603050405020304" pitchFamily="18" charset="0"/>
              </a:rPr>
              <a:t>keras.applications</a:t>
            </a:r>
            <a:r>
              <a:rPr lang="en-US" sz="1800" dirty="0">
                <a:effectLst/>
                <a:ea typeface="Calibri" panose="020F0502020204030204" pitchFamily="34" charset="0"/>
                <a:cs typeface="Times New Roman" panose="02020603050405020304" pitchFamily="18" charset="0"/>
              </a:rPr>
              <a:t> . </a:t>
            </a:r>
            <a:r>
              <a:rPr lang="en-US" sz="1800" dirty="0" err="1">
                <a:effectLst/>
                <a:ea typeface="Calibri" panose="020F0502020204030204" pitchFamily="34" charset="0"/>
                <a:cs typeface="Times New Roman" panose="02020603050405020304" pitchFamily="18" charset="0"/>
              </a:rPr>
              <a:t>Xception</a:t>
            </a:r>
            <a:r>
              <a:rPr lang="en-US" sz="1800" dirty="0">
                <a:effectLst/>
                <a:ea typeface="Calibri" panose="020F0502020204030204" pitchFamily="34" charset="0"/>
                <a:cs typeface="Times New Roman" panose="02020603050405020304" pitchFamily="18" charset="0"/>
              </a:rPr>
              <a:t> model takes 299*299*3 image size as input. We will remove the last classification layer and get the 2048 feature vector.</a:t>
            </a:r>
            <a:endParaRPr lang="en-IN" b="1" dirty="0"/>
          </a:p>
        </p:txBody>
      </p:sp>
      <p:pic>
        <p:nvPicPr>
          <p:cNvPr id="4" name="Picture 2">
            <a:extLst>
              <a:ext uri="{FF2B5EF4-FFF2-40B4-BE49-F238E27FC236}">
                <a16:creationId xmlns:a16="http://schemas.microsoft.com/office/drawing/2014/main" id="{70616D55-5BB5-408A-8DB6-284471E5C4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1C7B6106-D130-47C6-8721-033A5FA9231F}"/>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92485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AF4B-B7F9-4C82-BD71-CA488D6897B6}"/>
              </a:ext>
            </a:extLst>
          </p:cNvPr>
          <p:cNvSpPr>
            <a:spLocks noGrp="1"/>
          </p:cNvSpPr>
          <p:nvPr>
            <p:ph type="title"/>
          </p:nvPr>
        </p:nvSpPr>
        <p:spPr/>
        <p:txBody>
          <a:bodyPr/>
          <a:lstStyle/>
          <a:p>
            <a:pPr algn="ctr"/>
            <a:r>
              <a:rPr lang="en-IN" b="1" dirty="0"/>
              <a:t>XCEPTION ARCHITECTURE</a:t>
            </a:r>
          </a:p>
        </p:txBody>
      </p:sp>
      <p:sp>
        <p:nvSpPr>
          <p:cNvPr id="6" name="Text Placeholder 5">
            <a:extLst>
              <a:ext uri="{FF2B5EF4-FFF2-40B4-BE49-F238E27FC236}">
                <a16:creationId xmlns:a16="http://schemas.microsoft.com/office/drawing/2014/main" id="{B5F6C66B-A570-4C2C-88CF-E711DBB57A4D}"/>
              </a:ext>
            </a:extLst>
          </p:cNvPr>
          <p:cNvSpPr>
            <a:spLocks noGrp="1"/>
          </p:cNvSpPr>
          <p:nvPr>
            <p:ph type="body" sz="quarter" idx="3"/>
          </p:nvPr>
        </p:nvSpPr>
        <p:spPr>
          <a:xfrm>
            <a:off x="6873583" y="1758460"/>
            <a:ext cx="3999001" cy="576262"/>
          </a:xfrm>
        </p:spPr>
        <p:txBody>
          <a:bodyPr/>
          <a:lstStyle/>
          <a:p>
            <a:r>
              <a:rPr lang="en-IN" dirty="0"/>
              <a:t>ARCHITECTURE</a:t>
            </a:r>
          </a:p>
        </p:txBody>
      </p:sp>
      <p:sp>
        <p:nvSpPr>
          <p:cNvPr id="7" name="Content Placeholder 6">
            <a:extLst>
              <a:ext uri="{FF2B5EF4-FFF2-40B4-BE49-F238E27FC236}">
                <a16:creationId xmlns:a16="http://schemas.microsoft.com/office/drawing/2014/main" id="{E5C68453-4FB4-4570-B128-7787F23EF73D}"/>
              </a:ext>
            </a:extLst>
          </p:cNvPr>
          <p:cNvSpPr>
            <a:spLocks noGrp="1"/>
          </p:cNvSpPr>
          <p:nvPr>
            <p:ph sz="quarter" idx="4"/>
          </p:nvPr>
        </p:nvSpPr>
        <p:spPr>
          <a:xfrm>
            <a:off x="6873583" y="2545738"/>
            <a:ext cx="4338674" cy="3354060"/>
          </a:xfrm>
        </p:spPr>
        <p:txBody>
          <a:bodyPr>
            <a:normAutofit fontScale="55000" lnSpcReduction="20000"/>
          </a:bodyPr>
          <a:lstStyle/>
          <a:p>
            <a:pPr algn="just"/>
            <a:r>
              <a:rPr lang="en-US" b="0" i="0" dirty="0">
                <a:solidFill>
                  <a:srgbClr val="3C4858"/>
                </a:solidFill>
                <a:effectLst/>
                <a:latin typeface="Roboto"/>
              </a:rPr>
              <a:t>The very first module contains conventional convolution layers and they don’t have any </a:t>
            </a:r>
            <a:r>
              <a:rPr lang="en-US" b="1" i="1" dirty="0">
                <a:solidFill>
                  <a:srgbClr val="3C4858"/>
                </a:solidFill>
                <a:effectLst/>
                <a:latin typeface="Roboto"/>
              </a:rPr>
              <a:t>DSC </a:t>
            </a:r>
            <a:r>
              <a:rPr lang="en-US" b="0" i="0" dirty="0">
                <a:solidFill>
                  <a:srgbClr val="3C4858"/>
                </a:solidFill>
                <a:effectLst/>
                <a:latin typeface="Roboto"/>
              </a:rPr>
              <a:t>ones. They take input tensors of size (-1, 299, 299, 3). The </a:t>
            </a:r>
            <a:r>
              <a:rPr lang="en-US" b="1" i="0" dirty="0">
                <a:solidFill>
                  <a:srgbClr val="3C4858"/>
                </a:solidFill>
                <a:effectLst/>
                <a:latin typeface="Roboto"/>
              </a:rPr>
              <a:t>-1 </a:t>
            </a:r>
            <a:r>
              <a:rPr lang="en-US" b="0" i="0" dirty="0">
                <a:solidFill>
                  <a:srgbClr val="3C4858"/>
                </a:solidFill>
                <a:effectLst/>
                <a:latin typeface="Roboto"/>
              </a:rPr>
              <a:t>in the first dimension represents the batch size. A negative </a:t>
            </a:r>
            <a:r>
              <a:rPr lang="en-US" b="1" i="0" dirty="0">
                <a:solidFill>
                  <a:srgbClr val="3C4858"/>
                </a:solidFill>
                <a:effectLst/>
                <a:latin typeface="Roboto"/>
              </a:rPr>
              <a:t>-1 </a:t>
            </a:r>
            <a:r>
              <a:rPr lang="en-US" b="0" i="0" dirty="0">
                <a:solidFill>
                  <a:srgbClr val="3C4858"/>
                </a:solidFill>
                <a:effectLst/>
                <a:latin typeface="Roboto"/>
              </a:rPr>
              <a:t>just denotes that the batch size can be anything. And every convolution layer, both conventional and DSC, is followed by a Batch Normalization layer. The convolutions that have a stride of 2 reduces it by almost half. And the output’s shape is shown by the side which is calculated using the convolution formula that we saw before.</a:t>
            </a:r>
          </a:p>
          <a:p>
            <a:pPr algn="just"/>
            <a:r>
              <a:rPr lang="en-US" b="0" i="0" dirty="0">
                <a:solidFill>
                  <a:srgbClr val="3C4858"/>
                </a:solidFill>
                <a:effectLst/>
                <a:latin typeface="Roboto"/>
              </a:rPr>
              <a:t>In the middle flow, there are </a:t>
            </a:r>
            <a:r>
              <a:rPr lang="en-US" b="1" i="1" dirty="0">
                <a:solidFill>
                  <a:srgbClr val="3C4858"/>
                </a:solidFill>
                <a:effectLst/>
                <a:latin typeface="Roboto"/>
              </a:rPr>
              <a:t>eight</a:t>
            </a:r>
            <a:r>
              <a:rPr lang="en-US" b="0" i="0" dirty="0">
                <a:solidFill>
                  <a:srgbClr val="3C4858"/>
                </a:solidFill>
                <a:effectLst/>
                <a:latin typeface="Roboto"/>
              </a:rPr>
              <a:t> such modules, one after the other. The above module is repeated eight times to form the middle flow. All the 8 modules in the middle flow use a stride of 1 and don’t have any pooling layers. Therefore, the spatial size of the tensor that’s passed from the entry flow remains the same. The channel depth remains the same too as all the middle flow modules have 728 filters. And that’s the same as the input’s depth.</a:t>
            </a:r>
          </a:p>
          <a:p>
            <a:pPr algn="just"/>
            <a:r>
              <a:rPr lang="en-US" b="0" i="0" dirty="0">
                <a:solidFill>
                  <a:srgbClr val="3C4858"/>
                </a:solidFill>
                <a:effectLst/>
                <a:latin typeface="Roboto"/>
              </a:rPr>
              <a:t>The exit flow has just two convolution modules and the second one doesn’t have any skip connection. The second module uses Global Average Pooling, unlike the earlier modules which used </a:t>
            </a:r>
            <a:r>
              <a:rPr lang="en-US" b="0" i="0" dirty="0" err="1">
                <a:solidFill>
                  <a:srgbClr val="3C4858"/>
                </a:solidFill>
                <a:effectLst/>
                <a:latin typeface="Roboto"/>
              </a:rPr>
              <a:t>Maxpooling</a:t>
            </a:r>
            <a:r>
              <a:rPr lang="en-US" b="0" i="0" dirty="0">
                <a:solidFill>
                  <a:srgbClr val="3C4858"/>
                </a:solidFill>
                <a:effectLst/>
                <a:latin typeface="Roboto"/>
              </a:rPr>
              <a:t>. The output vector of the average pooling layer can be fed to a logistic regression layer directly. But we can optionally use intermediate Fully Connected layers too.</a:t>
            </a:r>
            <a:endParaRPr lang="en-IN" dirty="0"/>
          </a:p>
          <a:p>
            <a:endParaRPr lang="en-IN" dirty="0"/>
          </a:p>
        </p:txBody>
      </p:sp>
      <p:pic>
        <p:nvPicPr>
          <p:cNvPr id="8" name="Content Placeholder 10">
            <a:extLst>
              <a:ext uri="{FF2B5EF4-FFF2-40B4-BE49-F238E27FC236}">
                <a16:creationId xmlns:a16="http://schemas.microsoft.com/office/drawing/2014/main" id="{6EA1F2FC-DE0D-455B-8857-6DCA9432746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15268" y="1870092"/>
            <a:ext cx="4707230" cy="4029706"/>
          </a:xfrm>
        </p:spPr>
      </p:pic>
      <p:sp>
        <p:nvSpPr>
          <p:cNvPr id="9" name="Text Placeholder 2">
            <a:extLst>
              <a:ext uri="{FF2B5EF4-FFF2-40B4-BE49-F238E27FC236}">
                <a16:creationId xmlns:a16="http://schemas.microsoft.com/office/drawing/2014/main" id="{DFFC9D36-CD60-4628-B2E8-1B8D7208CCE4}"/>
              </a:ext>
            </a:extLst>
          </p:cNvPr>
          <p:cNvSpPr txBox="1">
            <a:spLocks/>
          </p:cNvSpPr>
          <p:nvPr/>
        </p:nvSpPr>
        <p:spPr>
          <a:xfrm>
            <a:off x="1506000" y="5999221"/>
            <a:ext cx="3505199" cy="46933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IN" sz="2000" b="1" dirty="0"/>
              <a:t>Fig 1.6</a:t>
            </a:r>
          </a:p>
        </p:txBody>
      </p:sp>
    </p:spTree>
    <p:extLst>
      <p:ext uri="{BB962C8B-B14F-4D97-AF65-F5344CB8AC3E}">
        <p14:creationId xmlns:p14="http://schemas.microsoft.com/office/powerpoint/2010/main" val="2388408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91312-F2CF-4A1A-8F1B-4E7FF5EC2622}"/>
              </a:ext>
            </a:extLst>
          </p:cNvPr>
          <p:cNvSpPr>
            <a:spLocks noGrp="1"/>
          </p:cNvSpPr>
          <p:nvPr>
            <p:ph type="title"/>
          </p:nvPr>
        </p:nvSpPr>
        <p:spPr/>
        <p:txBody>
          <a:bodyPr/>
          <a:lstStyle/>
          <a:p>
            <a:r>
              <a:rPr lang="en-US" b="1" dirty="0"/>
              <a:t>XCEPTION LEARNING RATE</a:t>
            </a:r>
            <a:endParaRPr lang="en-IN" b="1" dirty="0"/>
          </a:p>
        </p:txBody>
      </p:sp>
      <p:pic>
        <p:nvPicPr>
          <p:cNvPr id="8" name="Picture 7">
            <a:extLst>
              <a:ext uri="{FF2B5EF4-FFF2-40B4-BE49-F238E27FC236}">
                <a16:creationId xmlns:a16="http://schemas.microsoft.com/office/drawing/2014/main" id="{3BD23A10-6909-4A24-8489-924500A80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324" y="2361790"/>
            <a:ext cx="7771362" cy="3465153"/>
          </a:xfrm>
          <a:prstGeom prst="rect">
            <a:avLst/>
          </a:prstGeom>
        </p:spPr>
      </p:pic>
      <p:pic>
        <p:nvPicPr>
          <p:cNvPr id="9" name="Picture 2">
            <a:extLst>
              <a:ext uri="{FF2B5EF4-FFF2-40B4-BE49-F238E27FC236}">
                <a16:creationId xmlns:a16="http://schemas.microsoft.com/office/drawing/2014/main" id="{C8B81D06-46DA-4DF3-96B2-A96468BAD4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35BFA33C-00A3-4DF3-AFB1-31C48BB8DB0D}"/>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448926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A026A-A3EC-4451-8596-C649891CD1FE}"/>
              </a:ext>
            </a:extLst>
          </p:cNvPr>
          <p:cNvSpPr>
            <a:spLocks noGrp="1"/>
          </p:cNvSpPr>
          <p:nvPr>
            <p:ph type="title"/>
          </p:nvPr>
        </p:nvSpPr>
        <p:spPr/>
        <p:txBody>
          <a:bodyPr/>
          <a:lstStyle/>
          <a:p>
            <a:r>
              <a:rPr lang="en-US" b="1" dirty="0"/>
              <a:t>MODEL TRAINING</a:t>
            </a:r>
            <a:endParaRPr lang="en-IN" b="1" dirty="0"/>
          </a:p>
        </p:txBody>
      </p:sp>
      <p:pic>
        <p:nvPicPr>
          <p:cNvPr id="8" name="Picture 7">
            <a:extLst>
              <a:ext uri="{FF2B5EF4-FFF2-40B4-BE49-F238E27FC236}">
                <a16:creationId xmlns:a16="http://schemas.microsoft.com/office/drawing/2014/main" id="{00D07ED1-4575-4F0F-8A65-9E4042C9D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150" y="2103436"/>
            <a:ext cx="7617216" cy="3524431"/>
          </a:xfrm>
          <a:prstGeom prst="rect">
            <a:avLst/>
          </a:prstGeom>
        </p:spPr>
      </p:pic>
      <p:pic>
        <p:nvPicPr>
          <p:cNvPr id="9" name="Picture 2">
            <a:extLst>
              <a:ext uri="{FF2B5EF4-FFF2-40B4-BE49-F238E27FC236}">
                <a16:creationId xmlns:a16="http://schemas.microsoft.com/office/drawing/2014/main" id="{EB564ECF-308F-4D4A-91B3-096C537DE0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FFB25E98-ED69-41F8-B5E6-8DCAE64B0A68}"/>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20613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7293-C797-4782-B3A2-0F98E275299B}"/>
              </a:ext>
            </a:extLst>
          </p:cNvPr>
          <p:cNvSpPr>
            <a:spLocks noGrp="1"/>
          </p:cNvSpPr>
          <p:nvPr>
            <p:ph type="title"/>
          </p:nvPr>
        </p:nvSpPr>
        <p:spPr/>
        <p:txBody>
          <a:bodyPr/>
          <a:lstStyle/>
          <a:p>
            <a:r>
              <a:rPr lang="en-US" b="1" dirty="0"/>
              <a:t>ACCURACY RATE</a:t>
            </a:r>
            <a:endParaRPr lang="en-IN" b="1" dirty="0"/>
          </a:p>
        </p:txBody>
      </p:sp>
      <p:sp>
        <p:nvSpPr>
          <p:cNvPr id="9" name="Rectangle 8">
            <a:extLst>
              <a:ext uri="{FF2B5EF4-FFF2-40B4-BE49-F238E27FC236}">
                <a16:creationId xmlns:a16="http://schemas.microsoft.com/office/drawing/2014/main" id="{D85063F6-F482-4D53-BBA7-DD6F1CEB4069}"/>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 name="Picture 2">
            <a:extLst>
              <a:ext uri="{FF2B5EF4-FFF2-40B4-BE49-F238E27FC236}">
                <a16:creationId xmlns:a16="http://schemas.microsoft.com/office/drawing/2014/main" id="{DB904C6C-E4F5-4FD6-8120-1898FA881E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28C79267-0141-44A6-BB54-DAE4FFED4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585" y="1905000"/>
            <a:ext cx="8568486" cy="2702064"/>
          </a:xfrm>
          <a:prstGeom prst="rect">
            <a:avLst/>
          </a:prstGeom>
        </p:spPr>
      </p:pic>
    </p:spTree>
    <p:extLst>
      <p:ext uri="{BB962C8B-B14F-4D97-AF65-F5344CB8AC3E}">
        <p14:creationId xmlns:p14="http://schemas.microsoft.com/office/powerpoint/2010/main" val="3838872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D3C3A-DF52-4F18-8211-5E329B63B576}"/>
              </a:ext>
            </a:extLst>
          </p:cNvPr>
          <p:cNvSpPr>
            <a:spLocks noGrp="1"/>
          </p:cNvSpPr>
          <p:nvPr>
            <p:ph type="title"/>
          </p:nvPr>
        </p:nvSpPr>
        <p:spPr/>
        <p:txBody>
          <a:bodyPr/>
          <a:lstStyle/>
          <a:p>
            <a:pPr algn="ctr"/>
            <a:r>
              <a:rPr lang="en-US" b="1" dirty="0"/>
              <a:t>DEPLOYMENT</a:t>
            </a:r>
            <a:endParaRPr lang="en-IN" b="1" dirty="0"/>
          </a:p>
        </p:txBody>
      </p:sp>
      <p:pic>
        <p:nvPicPr>
          <p:cNvPr id="4" name="Picture 2">
            <a:extLst>
              <a:ext uri="{FF2B5EF4-FFF2-40B4-BE49-F238E27FC236}">
                <a16:creationId xmlns:a16="http://schemas.microsoft.com/office/drawing/2014/main" id="{B51A556A-D02F-4C6C-A387-49EE77A899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FB18013-25F2-4561-B5C9-811E6866EFC3}"/>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Text Placeholder 2">
            <a:extLst>
              <a:ext uri="{FF2B5EF4-FFF2-40B4-BE49-F238E27FC236}">
                <a16:creationId xmlns:a16="http://schemas.microsoft.com/office/drawing/2014/main" id="{73E05C89-FFCA-4004-A102-304261CDE758}"/>
              </a:ext>
            </a:extLst>
          </p:cNvPr>
          <p:cNvSpPr txBox="1">
            <a:spLocks/>
          </p:cNvSpPr>
          <p:nvPr/>
        </p:nvSpPr>
        <p:spPr>
          <a:xfrm>
            <a:off x="1187132" y="5329335"/>
            <a:ext cx="3505199" cy="46933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IN" sz="2000" b="1" dirty="0"/>
              <a:t>Fig 1.7</a:t>
            </a:r>
          </a:p>
        </p:txBody>
      </p:sp>
      <p:sp>
        <p:nvSpPr>
          <p:cNvPr id="13" name="Text Placeholder 2">
            <a:extLst>
              <a:ext uri="{FF2B5EF4-FFF2-40B4-BE49-F238E27FC236}">
                <a16:creationId xmlns:a16="http://schemas.microsoft.com/office/drawing/2014/main" id="{2CBEE81C-5F4F-4507-BCF4-FA533BB8F13A}"/>
              </a:ext>
            </a:extLst>
          </p:cNvPr>
          <p:cNvSpPr txBox="1">
            <a:spLocks/>
          </p:cNvSpPr>
          <p:nvPr/>
        </p:nvSpPr>
        <p:spPr>
          <a:xfrm>
            <a:off x="7191692" y="5310066"/>
            <a:ext cx="3505199" cy="46933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IN" sz="2000" b="1" dirty="0"/>
              <a:t>Fig 1.8</a:t>
            </a:r>
          </a:p>
        </p:txBody>
      </p:sp>
      <p:pic>
        <p:nvPicPr>
          <p:cNvPr id="9" name="Picture 8">
            <a:extLst>
              <a:ext uri="{FF2B5EF4-FFF2-40B4-BE49-F238E27FC236}">
                <a16:creationId xmlns:a16="http://schemas.microsoft.com/office/drawing/2014/main" id="{C61BE720-DBD6-4B63-AF71-2DB6FBDF3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929" y="1531370"/>
            <a:ext cx="4767942" cy="3550898"/>
          </a:xfrm>
          <a:prstGeom prst="rect">
            <a:avLst/>
          </a:prstGeom>
        </p:spPr>
      </p:pic>
      <p:pic>
        <p:nvPicPr>
          <p:cNvPr id="15" name="Picture 14">
            <a:extLst>
              <a:ext uri="{FF2B5EF4-FFF2-40B4-BE49-F238E27FC236}">
                <a16:creationId xmlns:a16="http://schemas.microsoft.com/office/drawing/2014/main" id="{6E6A9561-C31A-4537-956E-0CE6C3EE7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537" y="1632858"/>
            <a:ext cx="4767942" cy="3449410"/>
          </a:xfrm>
          <a:prstGeom prst="rect">
            <a:avLst/>
          </a:prstGeom>
        </p:spPr>
      </p:pic>
    </p:spTree>
    <p:extLst>
      <p:ext uri="{BB962C8B-B14F-4D97-AF65-F5344CB8AC3E}">
        <p14:creationId xmlns:p14="http://schemas.microsoft.com/office/powerpoint/2010/main" val="500098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EA16-2F49-433C-BCCD-B29CB3AE66C6}"/>
              </a:ext>
            </a:extLst>
          </p:cNvPr>
          <p:cNvSpPr>
            <a:spLocks noGrp="1"/>
          </p:cNvSpPr>
          <p:nvPr>
            <p:ph type="title"/>
          </p:nvPr>
        </p:nvSpPr>
        <p:spPr>
          <a:xfrm>
            <a:off x="4227081" y="2494672"/>
            <a:ext cx="2328463" cy="2710374"/>
          </a:xfrm>
        </p:spPr>
        <p:txBody>
          <a:bodyPr/>
          <a:lstStyle/>
          <a:p>
            <a:r>
              <a:rPr lang="en-IN" b="1" dirty="0"/>
              <a:t>THANK YOU</a:t>
            </a:r>
          </a:p>
        </p:txBody>
      </p:sp>
      <p:pic>
        <p:nvPicPr>
          <p:cNvPr id="4" name="Picture 2">
            <a:extLst>
              <a:ext uri="{FF2B5EF4-FFF2-40B4-BE49-F238E27FC236}">
                <a16:creationId xmlns:a16="http://schemas.microsoft.com/office/drawing/2014/main" id="{F12D1F22-E4A7-45D9-9A61-FEA4507F41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3983"/>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10BB3324-64AB-4047-BFFB-1651BB32D30D}"/>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569560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1D761-095E-42E8-8519-D1C91F01B7A2}"/>
              </a:ext>
            </a:extLst>
          </p:cNvPr>
          <p:cNvSpPr>
            <a:spLocks noGrp="1"/>
          </p:cNvSpPr>
          <p:nvPr>
            <p:ph type="title"/>
          </p:nvPr>
        </p:nvSpPr>
        <p:spPr/>
        <p:txBody>
          <a:bodyPr/>
          <a:lstStyle/>
          <a:p>
            <a:pPr algn="ctr"/>
            <a:r>
              <a:rPr lang="en-IN" b="1" dirty="0"/>
              <a:t>PROBLEM STATEMENT</a:t>
            </a:r>
            <a:endParaRPr lang="en-IN" dirty="0"/>
          </a:p>
        </p:txBody>
      </p:sp>
      <p:sp>
        <p:nvSpPr>
          <p:cNvPr id="3" name="Content Placeholder 2">
            <a:extLst>
              <a:ext uri="{FF2B5EF4-FFF2-40B4-BE49-F238E27FC236}">
                <a16:creationId xmlns:a16="http://schemas.microsoft.com/office/drawing/2014/main" id="{B2579DEB-40C0-485A-9F03-550F845EBBC8}"/>
              </a:ext>
            </a:extLst>
          </p:cNvPr>
          <p:cNvSpPr>
            <a:spLocks noGrp="1"/>
          </p:cNvSpPr>
          <p:nvPr>
            <p:ph idx="1"/>
          </p:nvPr>
        </p:nvSpPr>
        <p:spPr/>
        <p:txBody>
          <a:bodyPr/>
          <a:lstStyle/>
          <a:p>
            <a:pPr>
              <a:buFont typeface="Wingdings" panose="05000000000000000000" pitchFamily="2" charset="2"/>
              <a:buChar char="Ø"/>
            </a:pPr>
            <a:r>
              <a:rPr lang="en-IN" dirty="0"/>
              <a:t>Now days, if someone see the image and not able to recognise what image is showing. Then in that Scanerio Image Captioning would help the user to get the final output of the image.</a:t>
            </a:r>
          </a:p>
          <a:p>
            <a:pPr>
              <a:buFont typeface="Wingdings" panose="05000000000000000000" pitchFamily="2" charset="2"/>
              <a:buChar char="Ø"/>
            </a:pPr>
            <a:r>
              <a:rPr lang="en-IN" dirty="0"/>
              <a:t>If there is an user with medical conditions like blind and paralysis then they might able to use any technology for recognising the image. Our project Image Captioning with Voice recognition would help the user to get the final output.</a:t>
            </a:r>
          </a:p>
        </p:txBody>
      </p:sp>
      <p:pic>
        <p:nvPicPr>
          <p:cNvPr id="4" name="Picture 2">
            <a:extLst>
              <a:ext uri="{FF2B5EF4-FFF2-40B4-BE49-F238E27FC236}">
                <a16:creationId xmlns:a16="http://schemas.microsoft.com/office/drawing/2014/main" id="{FE9707DA-F6BB-4815-82EF-8CEFB0A123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3983"/>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8D5554B-0FD5-4958-8990-0ECEBF8AA1C3}"/>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238434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EA1-6D91-4DC7-A9C8-B3FF4C277F6F}"/>
              </a:ext>
            </a:extLst>
          </p:cNvPr>
          <p:cNvSpPr>
            <a:spLocks noGrp="1"/>
          </p:cNvSpPr>
          <p:nvPr>
            <p:ph type="title"/>
          </p:nvPr>
        </p:nvSpPr>
        <p:spPr/>
        <p:txBody>
          <a:bodyPr/>
          <a:lstStyle/>
          <a:p>
            <a:pPr algn="ctr"/>
            <a:r>
              <a:rPr lang="en-US" b="1" dirty="0"/>
              <a:t>OBJECTIVE</a:t>
            </a:r>
            <a:endParaRPr lang="en-IN" b="1" dirty="0"/>
          </a:p>
        </p:txBody>
      </p:sp>
      <p:sp>
        <p:nvSpPr>
          <p:cNvPr id="3" name="Content Placeholder 2">
            <a:extLst>
              <a:ext uri="{FF2B5EF4-FFF2-40B4-BE49-F238E27FC236}">
                <a16:creationId xmlns:a16="http://schemas.microsoft.com/office/drawing/2014/main" id="{EF0D105D-3507-47A2-8777-6E05EAB6D171}"/>
              </a:ext>
            </a:extLst>
          </p:cNvPr>
          <p:cNvSpPr>
            <a:spLocks noGrp="1"/>
          </p:cNvSpPr>
          <p:nvPr>
            <p:ph idx="1"/>
          </p:nvPr>
        </p:nvSpPr>
        <p:spPr/>
        <p:txBody>
          <a:bodyPr/>
          <a:lstStyle/>
          <a:p>
            <a:pPr marL="0" indent="0">
              <a:buNone/>
            </a:pPr>
            <a:r>
              <a:rPr lang="en-US" dirty="0"/>
              <a:t>Image caption, automatically generating natural language descriptions according to the content observed in an image, is an important part of scene understanding, which combines the knowledge of computer vision and natural language processing. The application of image caption is extensive and significant, for example, the realization of human-computer interaction.</a:t>
            </a:r>
          </a:p>
          <a:p>
            <a:endParaRPr lang="en-IN" dirty="0"/>
          </a:p>
        </p:txBody>
      </p:sp>
      <p:pic>
        <p:nvPicPr>
          <p:cNvPr id="4" name="Picture 2">
            <a:extLst>
              <a:ext uri="{FF2B5EF4-FFF2-40B4-BE49-F238E27FC236}">
                <a16:creationId xmlns:a16="http://schemas.microsoft.com/office/drawing/2014/main" id="{7FFFF2A6-EE6D-45B3-AC43-F16160C2D4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3983"/>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58DD23F7-0E8F-4BF3-A764-3AA4DA4934CA}"/>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38497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C505-A4E0-4FF2-B530-7F116FBF88F9}"/>
              </a:ext>
            </a:extLst>
          </p:cNvPr>
          <p:cNvSpPr>
            <a:spLocks noGrp="1"/>
          </p:cNvSpPr>
          <p:nvPr>
            <p:ph type="title"/>
          </p:nvPr>
        </p:nvSpPr>
        <p:spPr/>
        <p:txBody>
          <a:bodyPr/>
          <a:lstStyle/>
          <a:p>
            <a:pPr algn="ctr"/>
            <a:r>
              <a:rPr lang="en-US" b="1" dirty="0"/>
              <a:t>TOOLS &amp; LIBRARIES</a:t>
            </a:r>
            <a:endParaRPr lang="en-IN" b="1" dirty="0"/>
          </a:p>
        </p:txBody>
      </p:sp>
      <p:sp>
        <p:nvSpPr>
          <p:cNvPr id="3" name="Content Placeholder 2">
            <a:extLst>
              <a:ext uri="{FF2B5EF4-FFF2-40B4-BE49-F238E27FC236}">
                <a16:creationId xmlns:a16="http://schemas.microsoft.com/office/drawing/2014/main" id="{F11E4BA9-FDC4-4EB4-B26B-45232569F78C}"/>
              </a:ext>
            </a:extLst>
          </p:cNvPr>
          <p:cNvSpPr>
            <a:spLocks noGrp="1"/>
          </p:cNvSpPr>
          <p:nvPr>
            <p:ph idx="1"/>
          </p:nvPr>
        </p:nvSpPr>
        <p:spPr/>
        <p:txBody>
          <a:bodyPr/>
          <a:lstStyle/>
          <a:p>
            <a:r>
              <a:rPr lang="en-US" dirty="0"/>
              <a:t>TOOLS USED:</a:t>
            </a:r>
            <a:endParaRPr lang="en-IN" dirty="0"/>
          </a:p>
          <a:p>
            <a:pPr>
              <a:buFont typeface="+mj-lt"/>
              <a:buAutoNum type="arabicPeriod"/>
            </a:pPr>
            <a:r>
              <a:rPr lang="en-IN" dirty="0"/>
              <a:t> Python</a:t>
            </a:r>
          </a:p>
          <a:p>
            <a:r>
              <a:rPr lang="en-IN" dirty="0"/>
              <a:t>LIBRARIES:</a:t>
            </a:r>
          </a:p>
          <a:p>
            <a:pPr>
              <a:buFont typeface="+mj-lt"/>
              <a:buAutoNum type="arabicPeriod"/>
            </a:pPr>
            <a:r>
              <a:rPr lang="en-IN" dirty="0"/>
              <a:t>Numpy</a:t>
            </a:r>
          </a:p>
          <a:p>
            <a:pPr>
              <a:buFont typeface="+mj-lt"/>
              <a:buAutoNum type="arabicPeriod"/>
            </a:pPr>
            <a:r>
              <a:rPr lang="en-IN" dirty="0"/>
              <a:t>Pandas</a:t>
            </a:r>
          </a:p>
          <a:p>
            <a:pPr>
              <a:buFont typeface="+mj-lt"/>
              <a:buAutoNum type="arabicPeriod"/>
            </a:pPr>
            <a:r>
              <a:rPr lang="en-IN" dirty="0"/>
              <a:t>Matplotlib</a:t>
            </a:r>
          </a:p>
          <a:p>
            <a:pPr>
              <a:buFont typeface="+mj-lt"/>
              <a:buAutoNum type="arabicPeriod"/>
            </a:pPr>
            <a:r>
              <a:rPr lang="en-IN" dirty="0"/>
              <a:t>Keras</a:t>
            </a:r>
          </a:p>
          <a:p>
            <a:pPr marL="0" indent="0">
              <a:buNone/>
            </a:pPr>
            <a:endParaRPr lang="en-US" dirty="0"/>
          </a:p>
        </p:txBody>
      </p:sp>
    </p:spTree>
    <p:extLst>
      <p:ext uri="{BB962C8B-B14F-4D97-AF65-F5344CB8AC3E}">
        <p14:creationId xmlns:p14="http://schemas.microsoft.com/office/powerpoint/2010/main" val="35157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CB1A-318E-4CB5-86B7-3C1DEB2F5DF2}"/>
              </a:ext>
            </a:extLst>
          </p:cNvPr>
          <p:cNvSpPr>
            <a:spLocks noGrp="1"/>
          </p:cNvSpPr>
          <p:nvPr>
            <p:ph type="title"/>
          </p:nvPr>
        </p:nvSpPr>
        <p:spPr/>
        <p:txBody>
          <a:bodyPr/>
          <a:lstStyle/>
          <a:p>
            <a:pPr algn="ctr"/>
            <a:r>
              <a:rPr lang="en-IN" b="1" dirty="0"/>
              <a:t>WHAT IS IMAGE CAPTION?</a:t>
            </a:r>
          </a:p>
        </p:txBody>
      </p:sp>
      <p:sp>
        <p:nvSpPr>
          <p:cNvPr id="3" name="Content Placeholder 2">
            <a:extLst>
              <a:ext uri="{FF2B5EF4-FFF2-40B4-BE49-F238E27FC236}">
                <a16:creationId xmlns:a16="http://schemas.microsoft.com/office/drawing/2014/main" id="{FB61EEE9-D557-443D-9E99-5CB0A18CBF25}"/>
              </a:ext>
            </a:extLst>
          </p:cNvPr>
          <p:cNvSpPr>
            <a:spLocks noGrp="1"/>
          </p:cNvSpPr>
          <p:nvPr>
            <p:ph idx="1"/>
          </p:nvPr>
        </p:nvSpPr>
        <p:spPr/>
        <p:txBody>
          <a:bodyPr/>
          <a:lstStyle/>
          <a:p>
            <a:pPr marL="0" indent="0">
              <a:buNone/>
            </a:pPr>
            <a:r>
              <a:rPr lang="en-US" sz="1800" b="1" dirty="0"/>
              <a:t>Image Captioning</a:t>
            </a:r>
            <a:r>
              <a:rPr lang="en-US" sz="1800" dirty="0"/>
              <a:t> is the process of generating textual description of an image. It uses </a:t>
            </a:r>
            <a:r>
              <a:rPr lang="en-US" sz="1800" b="1" dirty="0"/>
              <a:t>Machine Learning</a:t>
            </a:r>
            <a:r>
              <a:rPr lang="en-US" sz="1800" dirty="0"/>
              <a:t>, </a:t>
            </a:r>
            <a:r>
              <a:rPr lang="en-US" sz="1800" b="1" dirty="0"/>
              <a:t>Deep Learning</a:t>
            </a:r>
            <a:r>
              <a:rPr lang="en-US" sz="1800" dirty="0"/>
              <a:t>, </a:t>
            </a:r>
            <a:r>
              <a:rPr lang="en-US" sz="1800" b="1" dirty="0"/>
              <a:t>Natural Language Processing</a:t>
            </a:r>
            <a:r>
              <a:rPr lang="en-US" sz="1800" dirty="0"/>
              <a:t> and </a:t>
            </a:r>
            <a:r>
              <a:rPr lang="en-US" sz="1800" b="1" dirty="0"/>
              <a:t>Computer Vision</a:t>
            </a:r>
            <a:r>
              <a:rPr lang="en-US" sz="1800" dirty="0"/>
              <a:t> to generate the captions. The dataset will be in the form [</a:t>
            </a:r>
            <a:r>
              <a:rPr lang="en-US" sz="1800" b="1" dirty="0"/>
              <a:t>image</a:t>
            </a:r>
            <a:r>
              <a:rPr lang="en-US" sz="1800" dirty="0"/>
              <a:t> → </a:t>
            </a:r>
            <a:r>
              <a:rPr lang="en-US" sz="1800" b="1" dirty="0"/>
              <a:t>captions</a:t>
            </a:r>
            <a:r>
              <a:rPr lang="en-US" sz="1800" dirty="0"/>
              <a:t>]. The dataset consists of input images and their corresponding output captions.</a:t>
            </a:r>
            <a:endParaRPr lang="en-IN" sz="1800" dirty="0"/>
          </a:p>
          <a:p>
            <a:pPr marL="0" indent="0">
              <a:buNone/>
            </a:pPr>
            <a:endParaRPr lang="en-IN" dirty="0"/>
          </a:p>
        </p:txBody>
      </p:sp>
      <p:pic>
        <p:nvPicPr>
          <p:cNvPr id="4" name="Picture 2">
            <a:extLst>
              <a:ext uri="{FF2B5EF4-FFF2-40B4-BE49-F238E27FC236}">
                <a16:creationId xmlns:a16="http://schemas.microsoft.com/office/drawing/2014/main" id="{903035CA-D854-45AB-A8E7-4F50A035BF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59009577-2CD0-4A55-A95A-DFAE50E2D75D}"/>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927935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CFF9-09AA-4BE4-957A-315B9B3A8ED5}"/>
              </a:ext>
            </a:extLst>
          </p:cNvPr>
          <p:cNvSpPr>
            <a:spLocks noGrp="1"/>
          </p:cNvSpPr>
          <p:nvPr>
            <p:ph type="title"/>
          </p:nvPr>
        </p:nvSpPr>
        <p:spPr/>
        <p:txBody>
          <a:bodyPr/>
          <a:lstStyle/>
          <a:p>
            <a:pPr algn="ctr"/>
            <a:r>
              <a:rPr lang="en-IN" b="1" dirty="0"/>
              <a:t>PROS AND CONS OF IMAGE CAPTIONING</a:t>
            </a:r>
            <a:endParaRPr lang="en-IN" dirty="0"/>
          </a:p>
        </p:txBody>
      </p:sp>
      <p:pic>
        <p:nvPicPr>
          <p:cNvPr id="4" name="Content Placeholder 3">
            <a:extLst>
              <a:ext uri="{FF2B5EF4-FFF2-40B4-BE49-F238E27FC236}">
                <a16:creationId xmlns:a16="http://schemas.microsoft.com/office/drawing/2014/main" id="{6B83C93C-322C-4D3F-88DB-D7D3B085EA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325" y="2067086"/>
            <a:ext cx="9516949" cy="3730817"/>
          </a:xfrm>
          <a:prstGeom prst="rect">
            <a:avLst/>
          </a:prstGeom>
        </p:spPr>
      </p:pic>
      <p:pic>
        <p:nvPicPr>
          <p:cNvPr id="5" name="Picture 2">
            <a:extLst>
              <a:ext uri="{FF2B5EF4-FFF2-40B4-BE49-F238E27FC236}">
                <a16:creationId xmlns:a16="http://schemas.microsoft.com/office/drawing/2014/main" id="{61E98DE0-867E-4A0A-8C01-83CE205547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1B9A5D5E-491C-41AB-9969-87C01B503822}"/>
              </a:ext>
            </a:extLst>
          </p:cNvPr>
          <p:cNvSpPr/>
          <p:nvPr/>
        </p:nvSpPr>
        <p:spPr>
          <a:xfrm>
            <a:off x="0" y="6568993"/>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13243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AD6E-5CE5-4284-8538-B3BFF42AA386}"/>
              </a:ext>
            </a:extLst>
          </p:cNvPr>
          <p:cNvSpPr>
            <a:spLocks noGrp="1"/>
          </p:cNvSpPr>
          <p:nvPr>
            <p:ph type="title"/>
          </p:nvPr>
        </p:nvSpPr>
        <p:spPr>
          <a:xfrm>
            <a:off x="606996" y="2536875"/>
            <a:ext cx="11341164" cy="1320800"/>
          </a:xfrm>
        </p:spPr>
        <p:txBody>
          <a:bodyPr/>
          <a:lstStyle/>
          <a:p>
            <a:pPr algn="ctr"/>
            <a:r>
              <a:rPr lang="en-IN" b="1" dirty="0"/>
              <a:t>HOW TO DO IMAGE CAPTIONING IMPLEMENTATION?</a:t>
            </a:r>
            <a:endParaRPr lang="en-IN" dirty="0"/>
          </a:p>
        </p:txBody>
      </p:sp>
      <p:pic>
        <p:nvPicPr>
          <p:cNvPr id="3" name="Picture 2">
            <a:extLst>
              <a:ext uri="{FF2B5EF4-FFF2-40B4-BE49-F238E27FC236}">
                <a16:creationId xmlns:a16="http://schemas.microsoft.com/office/drawing/2014/main" id="{F0C516FD-BAF7-44D2-BF5A-3596D32348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798672"/>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A3ACEE2-5AF6-4439-90DC-D172DD7FBDCB}"/>
              </a:ext>
            </a:extLst>
          </p:cNvPr>
          <p:cNvSpPr/>
          <p:nvPr/>
        </p:nvSpPr>
        <p:spPr>
          <a:xfrm>
            <a:off x="0" y="6568993"/>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005415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BEE4-C70C-4F1A-9431-C5BF9DA9173E}"/>
              </a:ext>
            </a:extLst>
          </p:cNvPr>
          <p:cNvSpPr>
            <a:spLocks noGrp="1"/>
          </p:cNvSpPr>
          <p:nvPr>
            <p:ph type="title"/>
          </p:nvPr>
        </p:nvSpPr>
        <p:spPr/>
        <p:txBody>
          <a:bodyPr/>
          <a:lstStyle/>
          <a:p>
            <a:pPr algn="ctr"/>
            <a:r>
              <a:rPr lang="en-IN" b="1" dirty="0"/>
              <a:t>IMPLEMENTATION</a:t>
            </a:r>
            <a:endParaRPr lang="en-IN" dirty="0"/>
          </a:p>
        </p:txBody>
      </p:sp>
      <p:sp>
        <p:nvSpPr>
          <p:cNvPr id="3" name="Content Placeholder 2">
            <a:extLst>
              <a:ext uri="{FF2B5EF4-FFF2-40B4-BE49-F238E27FC236}">
                <a16:creationId xmlns:a16="http://schemas.microsoft.com/office/drawing/2014/main" id="{27505646-9D75-47DD-AD43-5FFF0170EA39}"/>
              </a:ext>
            </a:extLst>
          </p:cNvPr>
          <p:cNvSpPr>
            <a:spLocks noGrp="1"/>
          </p:cNvSpPr>
          <p:nvPr>
            <p:ph idx="1"/>
          </p:nvPr>
        </p:nvSpPr>
        <p:spPr/>
        <p:txBody>
          <a:bodyPr/>
          <a:lstStyle/>
          <a:p>
            <a:pPr marL="0" indent="0" algn="just">
              <a:buNone/>
            </a:pPr>
            <a:r>
              <a:rPr lang="en-US" dirty="0"/>
              <a:t>The task of image captioning can be divided into two modules logically:</a:t>
            </a:r>
          </a:p>
          <a:p>
            <a:pPr algn="just">
              <a:buFont typeface="Wingdings" panose="05000000000000000000" pitchFamily="2" charset="2"/>
              <a:buChar char="Ø"/>
            </a:pPr>
            <a:r>
              <a:rPr lang="en-US" dirty="0"/>
              <a:t> One is an </a:t>
            </a:r>
            <a:r>
              <a:rPr lang="en-US" b="1" dirty="0"/>
              <a:t>image based model</a:t>
            </a:r>
            <a:r>
              <a:rPr lang="en-US" dirty="0"/>
              <a:t> – which extracts the features and nuances out of our image, and </a:t>
            </a:r>
          </a:p>
          <a:p>
            <a:pPr algn="just">
              <a:buFont typeface="Wingdings" panose="05000000000000000000" pitchFamily="2" charset="2"/>
              <a:buChar char="Ø"/>
            </a:pPr>
            <a:r>
              <a:rPr lang="en-US" dirty="0"/>
              <a:t>The other is a </a:t>
            </a:r>
            <a:r>
              <a:rPr lang="en-US" b="1" dirty="0"/>
              <a:t>language based model</a:t>
            </a:r>
            <a:r>
              <a:rPr lang="en-US" dirty="0"/>
              <a:t> – which translates the features and objects given by our image based model to a natural sentence.</a:t>
            </a:r>
            <a:endParaRPr lang="en-IN" dirty="0"/>
          </a:p>
          <a:p>
            <a:pPr marL="0" indent="0">
              <a:buNone/>
            </a:pPr>
            <a:endParaRPr lang="en-IN" dirty="0"/>
          </a:p>
        </p:txBody>
      </p:sp>
      <p:pic>
        <p:nvPicPr>
          <p:cNvPr id="4" name="Picture 2">
            <a:extLst>
              <a:ext uri="{FF2B5EF4-FFF2-40B4-BE49-F238E27FC236}">
                <a16:creationId xmlns:a16="http://schemas.microsoft.com/office/drawing/2014/main" id="{32D98B28-56BE-4671-8895-169D332A43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3369" y="5804248"/>
            <a:ext cx="1136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C37CF6A-E30D-4B89-8635-18C41B81335E}"/>
              </a:ext>
            </a:extLst>
          </p:cNvPr>
          <p:cNvSpPr/>
          <p:nvPr/>
        </p:nvSpPr>
        <p:spPr>
          <a:xfrm>
            <a:off x="0" y="6574569"/>
            <a:ext cx="12192000" cy="36079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54581355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5974</TotalTime>
  <Words>1317</Words>
  <Application>Microsoft Office PowerPoint</Application>
  <PresentationFormat>Widescreen</PresentationFormat>
  <Paragraphs>92</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Century Gothic</vt:lpstr>
      <vt:lpstr>Georgia</vt:lpstr>
      <vt:lpstr>Roboto</vt:lpstr>
      <vt:lpstr>Wingdings</vt:lpstr>
      <vt:lpstr>Wingdings 3</vt:lpstr>
      <vt:lpstr>Wisp</vt:lpstr>
      <vt:lpstr>IMAGE CAPTIONING</vt:lpstr>
      <vt:lpstr>AGENDA</vt:lpstr>
      <vt:lpstr>PROBLEM STATEMENT</vt:lpstr>
      <vt:lpstr>OBJECTIVE</vt:lpstr>
      <vt:lpstr>TOOLS &amp; LIBRARIES</vt:lpstr>
      <vt:lpstr>WHAT IS IMAGE CAPTION?</vt:lpstr>
      <vt:lpstr>PROS AND CONS OF IMAGE CAPTIONING</vt:lpstr>
      <vt:lpstr>HOW TO DO IMAGE CAPTIONING IMPLEMENTATION?</vt:lpstr>
      <vt:lpstr>IMPLEMENTATION</vt:lpstr>
      <vt:lpstr>TECHNIQUES FOR IMAGE CAPTIONING</vt:lpstr>
      <vt:lpstr>NATURAL LANGUAGE PROCESSING</vt:lpstr>
      <vt:lpstr>NLP BASED TECHNIQUES</vt:lpstr>
      <vt:lpstr>WORKING OF TOKENIZER</vt:lpstr>
      <vt:lpstr>DATA GENERATOR</vt:lpstr>
      <vt:lpstr>CAPTION GENERATION PROCESS</vt:lpstr>
      <vt:lpstr>Deep Learning Techniques</vt:lpstr>
      <vt:lpstr>DEEP  LEARNING  CONVOLUTIONAL NEURAL NETWORK</vt:lpstr>
      <vt:lpstr>CONVOLUTION LAYER</vt:lpstr>
      <vt:lpstr>LSTM</vt:lpstr>
      <vt:lpstr>EXTRACTING FEATURES</vt:lpstr>
      <vt:lpstr>XCEPTION ARCHITECTURE</vt:lpstr>
      <vt:lpstr>XCEPTION LEARNING RATE</vt:lpstr>
      <vt:lpstr>MODEL TRAINING</vt:lpstr>
      <vt:lpstr>ACCURACY RATE</vt:lpstr>
      <vt:lpstr>DEPLOYMENT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CAPTIONING &amp; VOICE RECOGITION</dc:title>
  <dc:creator>Sandipta khare</dc:creator>
  <cp:lastModifiedBy>Sandipta khare</cp:lastModifiedBy>
  <cp:revision>53</cp:revision>
  <dcterms:created xsi:type="dcterms:W3CDTF">2020-12-10T14:41:08Z</dcterms:created>
  <dcterms:modified xsi:type="dcterms:W3CDTF">2021-03-02T15:41:27Z</dcterms:modified>
</cp:coreProperties>
</file>